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6" r:id="rId3"/>
    <p:sldId id="257" r:id="rId4"/>
    <p:sldId id="259" r:id="rId5"/>
    <p:sldId id="260" r:id="rId6"/>
    <p:sldId id="261" r:id="rId7"/>
    <p:sldId id="262" r:id="rId8"/>
    <p:sldId id="263" r:id="rId9"/>
    <p:sldId id="264" r:id="rId10"/>
    <p:sldId id="265" r:id="rId11"/>
    <p:sldId id="266" r:id="rId12"/>
    <p:sldId id="268" r:id="rId13"/>
    <p:sldId id="267" r:id="rId14"/>
    <p:sldId id="270" r:id="rId15"/>
    <p:sldId id="271" r:id="rId16"/>
    <p:sldId id="272" r:id="rId17"/>
    <p:sldId id="273" r:id="rId18"/>
    <p:sldId id="274" r:id="rId19"/>
    <p:sldId id="275" r:id="rId20"/>
    <p:sldId id="276" r:id="rId21"/>
    <p:sldId id="277"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4D7599-A107-4617-9C31-277E98E31424}" type="datetimeFigureOut">
              <a:rPr lang="en-US" smtClean="0"/>
              <a:t>9/8/2017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0E9A0-B9C5-4A17-ABB1-59D6A0C8D268}" type="slidenum">
              <a:rPr lang="en-US" smtClean="0"/>
              <a:t>‹#›</a:t>
            </a:fld>
            <a:endParaRPr lang="en-US"/>
          </a:p>
        </p:txBody>
      </p:sp>
    </p:spTree>
    <p:extLst>
      <p:ext uri="{BB962C8B-B14F-4D97-AF65-F5344CB8AC3E}">
        <p14:creationId xmlns:p14="http://schemas.microsoft.com/office/powerpoint/2010/main" val="2515898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4D7599-A107-4617-9C31-277E98E31424}" type="datetimeFigureOut">
              <a:rPr lang="en-US" smtClean="0"/>
              <a:t>9/8/2017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0E9A0-B9C5-4A17-ABB1-59D6A0C8D268}" type="slidenum">
              <a:rPr lang="en-US" smtClean="0"/>
              <a:t>‹#›</a:t>
            </a:fld>
            <a:endParaRPr lang="en-US"/>
          </a:p>
        </p:txBody>
      </p:sp>
    </p:spTree>
    <p:extLst>
      <p:ext uri="{BB962C8B-B14F-4D97-AF65-F5344CB8AC3E}">
        <p14:creationId xmlns:p14="http://schemas.microsoft.com/office/powerpoint/2010/main" val="236035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4D7599-A107-4617-9C31-277E98E31424}" type="datetimeFigureOut">
              <a:rPr lang="en-US" smtClean="0"/>
              <a:t>9/8/2017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0E9A0-B9C5-4A17-ABB1-59D6A0C8D268}" type="slidenum">
              <a:rPr lang="en-US" smtClean="0"/>
              <a:t>‹#›</a:t>
            </a:fld>
            <a:endParaRPr lang="en-US"/>
          </a:p>
        </p:txBody>
      </p:sp>
    </p:spTree>
    <p:extLst>
      <p:ext uri="{BB962C8B-B14F-4D97-AF65-F5344CB8AC3E}">
        <p14:creationId xmlns:p14="http://schemas.microsoft.com/office/powerpoint/2010/main" val="3581892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4D7599-A107-4617-9C31-277E98E31424}" type="datetimeFigureOut">
              <a:rPr lang="en-US" smtClean="0"/>
              <a:t>9/8/2017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0E9A0-B9C5-4A17-ABB1-59D6A0C8D268}" type="slidenum">
              <a:rPr lang="en-US" smtClean="0"/>
              <a:t>‹#›</a:t>
            </a:fld>
            <a:endParaRPr lang="en-US"/>
          </a:p>
        </p:txBody>
      </p:sp>
    </p:spTree>
    <p:extLst>
      <p:ext uri="{BB962C8B-B14F-4D97-AF65-F5344CB8AC3E}">
        <p14:creationId xmlns:p14="http://schemas.microsoft.com/office/powerpoint/2010/main" val="2171969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4D7599-A107-4617-9C31-277E98E31424}" type="datetimeFigureOut">
              <a:rPr lang="en-US" smtClean="0"/>
              <a:t>9/8/2017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0E9A0-B9C5-4A17-ABB1-59D6A0C8D268}" type="slidenum">
              <a:rPr lang="en-US" smtClean="0"/>
              <a:t>‹#›</a:t>
            </a:fld>
            <a:endParaRPr lang="en-US"/>
          </a:p>
        </p:txBody>
      </p:sp>
    </p:spTree>
    <p:extLst>
      <p:ext uri="{BB962C8B-B14F-4D97-AF65-F5344CB8AC3E}">
        <p14:creationId xmlns:p14="http://schemas.microsoft.com/office/powerpoint/2010/main" val="4014097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4D7599-A107-4617-9C31-277E98E31424}" type="datetimeFigureOut">
              <a:rPr lang="en-US" smtClean="0"/>
              <a:t>9/8/2017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80E9A0-B9C5-4A17-ABB1-59D6A0C8D268}" type="slidenum">
              <a:rPr lang="en-US" smtClean="0"/>
              <a:t>‹#›</a:t>
            </a:fld>
            <a:endParaRPr lang="en-US"/>
          </a:p>
        </p:txBody>
      </p:sp>
    </p:spTree>
    <p:extLst>
      <p:ext uri="{BB962C8B-B14F-4D97-AF65-F5344CB8AC3E}">
        <p14:creationId xmlns:p14="http://schemas.microsoft.com/office/powerpoint/2010/main" val="405760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4D7599-A107-4617-9C31-277E98E31424}" type="datetimeFigureOut">
              <a:rPr lang="en-US" smtClean="0"/>
              <a:t>9/8/2017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80E9A0-B9C5-4A17-ABB1-59D6A0C8D268}" type="slidenum">
              <a:rPr lang="en-US" smtClean="0"/>
              <a:t>‹#›</a:t>
            </a:fld>
            <a:endParaRPr lang="en-US"/>
          </a:p>
        </p:txBody>
      </p:sp>
    </p:spTree>
    <p:extLst>
      <p:ext uri="{BB962C8B-B14F-4D97-AF65-F5344CB8AC3E}">
        <p14:creationId xmlns:p14="http://schemas.microsoft.com/office/powerpoint/2010/main" val="999557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4D7599-A107-4617-9C31-277E98E31424}" type="datetimeFigureOut">
              <a:rPr lang="en-US" smtClean="0"/>
              <a:t>9/8/2017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80E9A0-B9C5-4A17-ABB1-59D6A0C8D268}" type="slidenum">
              <a:rPr lang="en-US" smtClean="0"/>
              <a:t>‹#›</a:t>
            </a:fld>
            <a:endParaRPr lang="en-US"/>
          </a:p>
        </p:txBody>
      </p:sp>
    </p:spTree>
    <p:extLst>
      <p:ext uri="{BB962C8B-B14F-4D97-AF65-F5344CB8AC3E}">
        <p14:creationId xmlns:p14="http://schemas.microsoft.com/office/powerpoint/2010/main" val="2005144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4D7599-A107-4617-9C31-277E98E31424}" type="datetimeFigureOut">
              <a:rPr lang="en-US" smtClean="0"/>
              <a:t>9/8/2017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80E9A0-B9C5-4A17-ABB1-59D6A0C8D268}" type="slidenum">
              <a:rPr lang="en-US" smtClean="0"/>
              <a:t>‹#›</a:t>
            </a:fld>
            <a:endParaRPr lang="en-US"/>
          </a:p>
        </p:txBody>
      </p:sp>
    </p:spTree>
    <p:extLst>
      <p:ext uri="{BB962C8B-B14F-4D97-AF65-F5344CB8AC3E}">
        <p14:creationId xmlns:p14="http://schemas.microsoft.com/office/powerpoint/2010/main" val="3900360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4D7599-A107-4617-9C31-277E98E31424}" type="datetimeFigureOut">
              <a:rPr lang="en-US" smtClean="0"/>
              <a:t>9/8/2017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80E9A0-B9C5-4A17-ABB1-59D6A0C8D268}" type="slidenum">
              <a:rPr lang="en-US" smtClean="0"/>
              <a:t>‹#›</a:t>
            </a:fld>
            <a:endParaRPr lang="en-US"/>
          </a:p>
        </p:txBody>
      </p:sp>
    </p:spTree>
    <p:extLst>
      <p:ext uri="{BB962C8B-B14F-4D97-AF65-F5344CB8AC3E}">
        <p14:creationId xmlns:p14="http://schemas.microsoft.com/office/powerpoint/2010/main" val="3496614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4D7599-A107-4617-9C31-277E98E31424}" type="datetimeFigureOut">
              <a:rPr lang="en-US" smtClean="0"/>
              <a:t>9/8/2017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80E9A0-B9C5-4A17-ABB1-59D6A0C8D268}" type="slidenum">
              <a:rPr lang="en-US" smtClean="0"/>
              <a:t>‹#›</a:t>
            </a:fld>
            <a:endParaRPr lang="en-US"/>
          </a:p>
        </p:txBody>
      </p:sp>
    </p:spTree>
    <p:extLst>
      <p:ext uri="{BB962C8B-B14F-4D97-AF65-F5344CB8AC3E}">
        <p14:creationId xmlns:p14="http://schemas.microsoft.com/office/powerpoint/2010/main" val="868145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4D7599-A107-4617-9C31-277E98E31424}" type="datetimeFigureOut">
              <a:rPr lang="en-US" smtClean="0"/>
              <a:t>9/8/2017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80E9A0-B9C5-4A17-ABB1-59D6A0C8D268}" type="slidenum">
              <a:rPr lang="en-US" smtClean="0"/>
              <a:t>‹#›</a:t>
            </a:fld>
            <a:endParaRPr lang="en-US"/>
          </a:p>
        </p:txBody>
      </p:sp>
    </p:spTree>
    <p:extLst>
      <p:ext uri="{BB962C8B-B14F-4D97-AF65-F5344CB8AC3E}">
        <p14:creationId xmlns:p14="http://schemas.microsoft.com/office/powerpoint/2010/main" val="2485394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p:cNvSpPr/>
          <p:nvPr/>
        </p:nvSpPr>
        <p:spPr>
          <a:xfrm>
            <a:off x="1687132" y="859691"/>
            <a:ext cx="8358389" cy="1938992"/>
          </a:xfrm>
          <a:prstGeom prst="rect">
            <a:avLst/>
          </a:prstGeom>
        </p:spPr>
        <p:txBody>
          <a:bodyPr wrap="square">
            <a:spAutoFit/>
          </a:bodyPr>
          <a:lstStyle/>
          <a:p>
            <a:pPr algn="ctr"/>
            <a:r>
              <a:rPr lang="en-US" sz="6000" dirty="0" smtClean="0">
                <a:solidFill>
                  <a:srgbClr val="FF0066"/>
                </a:solidFill>
              </a:rPr>
              <a:t>Chào mừng quý thầy cô đến dự giờ</a:t>
            </a:r>
            <a:endParaRPr lang="en-US" sz="6000" dirty="0">
              <a:solidFill>
                <a:srgbClr val="FF0066"/>
              </a:solidFill>
            </a:endParaRPr>
          </a:p>
        </p:txBody>
      </p:sp>
      <p:sp>
        <p:nvSpPr>
          <p:cNvPr id="8" name="Rectangle 7"/>
          <p:cNvSpPr/>
          <p:nvPr/>
        </p:nvSpPr>
        <p:spPr>
          <a:xfrm>
            <a:off x="3959613" y="4012734"/>
            <a:ext cx="4272773" cy="523220"/>
          </a:xfrm>
          <a:prstGeom prst="rect">
            <a:avLst/>
          </a:prstGeom>
        </p:spPr>
        <p:txBody>
          <a:bodyPr wrap="none">
            <a:spAutoFit/>
          </a:bodyPr>
          <a:lstStyle/>
          <a:p>
            <a:r>
              <a:rPr lang="en-US" sz="2800" dirty="0" smtClean="0"/>
              <a:t>Giáo sinh: Nguyễn Diệu Linh</a:t>
            </a:r>
            <a:endParaRPr lang="en-US" sz="2800" dirty="0"/>
          </a:p>
        </p:txBody>
      </p:sp>
    </p:spTree>
    <p:extLst>
      <p:ext uri="{BB962C8B-B14F-4D97-AF65-F5344CB8AC3E}">
        <p14:creationId xmlns:p14="http://schemas.microsoft.com/office/powerpoint/2010/main" val="321363555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8352" y="386366"/>
            <a:ext cx="10515600" cy="6471633"/>
          </a:xfrm>
        </p:spPr>
        <p:txBody>
          <a:bodyPr/>
          <a:lstStyle/>
          <a:p>
            <a:r>
              <a:rPr lang="en-US" dirty="0" smtClean="0">
                <a:solidFill>
                  <a:srgbClr val="FF0000"/>
                </a:solidFill>
              </a:rPr>
              <a:t>c, </a:t>
            </a:r>
            <a:r>
              <a:rPr lang="en-US" dirty="0" smtClean="0"/>
              <a:t>Ở các chốt dây dẫn của ampe kế có ghi dấu gì? </a:t>
            </a:r>
          </a:p>
          <a:p>
            <a:endParaRPr lang="en-US" dirty="0"/>
          </a:p>
          <a:p>
            <a:endParaRPr lang="en-US" dirty="0" smtClean="0"/>
          </a:p>
          <a:p>
            <a:endParaRPr lang="en-US" dirty="0"/>
          </a:p>
          <a:p>
            <a:r>
              <a:rPr lang="en-US" dirty="0" smtClean="0"/>
              <a:t>+, Chốt dương (dấu +)</a:t>
            </a:r>
          </a:p>
          <a:p>
            <a:r>
              <a:rPr lang="en-US" dirty="0" smtClean="0"/>
              <a:t>+, Chốt âm (dấu - )</a:t>
            </a:r>
          </a:p>
          <a:p>
            <a:endParaRPr lang="en-US" dirty="0">
              <a:solidFill>
                <a:srgbClr val="FF0000"/>
              </a:solidFill>
            </a:endParaRPr>
          </a:p>
        </p:txBody>
      </p:sp>
      <p:pic>
        <p:nvPicPr>
          <p:cNvPr id="4" name="Picture 3"/>
          <p:cNvPicPr>
            <a:picLocks noChangeAspect="1"/>
          </p:cNvPicPr>
          <p:nvPr/>
        </p:nvPicPr>
        <p:blipFill>
          <a:blip r:embed="rId2"/>
          <a:stretch>
            <a:fillRect/>
          </a:stretch>
        </p:blipFill>
        <p:spPr>
          <a:xfrm>
            <a:off x="7605920" y="1216570"/>
            <a:ext cx="4586080" cy="5313018"/>
          </a:xfrm>
          <a:prstGeom prst="rect">
            <a:avLst/>
          </a:prstGeom>
        </p:spPr>
      </p:pic>
    </p:spTree>
    <p:extLst>
      <p:ext uri="{BB962C8B-B14F-4D97-AF65-F5344CB8AC3E}">
        <p14:creationId xmlns:p14="http://schemas.microsoft.com/office/powerpoint/2010/main" val="3219423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89397"/>
            <a:ext cx="10515600" cy="5687566"/>
          </a:xfrm>
        </p:spPr>
        <p:txBody>
          <a:bodyPr/>
          <a:lstStyle/>
          <a:p>
            <a:r>
              <a:rPr lang="en-US" dirty="0" smtClean="0">
                <a:solidFill>
                  <a:srgbClr val="FF0000"/>
                </a:solidFill>
              </a:rPr>
              <a:t>d,</a:t>
            </a:r>
            <a:r>
              <a:rPr lang="en-US" dirty="0" smtClean="0"/>
              <a:t> Chốt điều chỉnh kim ampe kế.</a:t>
            </a:r>
            <a:endParaRPr lang="en-US" dirty="0">
              <a:solidFill>
                <a:srgbClr val="FF0000"/>
              </a:solidFill>
            </a:endParaRPr>
          </a:p>
        </p:txBody>
      </p:sp>
      <p:pic>
        <p:nvPicPr>
          <p:cNvPr id="4" name="Picture 3"/>
          <p:cNvPicPr>
            <a:picLocks noChangeAspect="1"/>
          </p:cNvPicPr>
          <p:nvPr/>
        </p:nvPicPr>
        <p:blipFill>
          <a:blip r:embed="rId2"/>
          <a:stretch>
            <a:fillRect/>
          </a:stretch>
        </p:blipFill>
        <p:spPr>
          <a:xfrm>
            <a:off x="7634372" y="1300627"/>
            <a:ext cx="3883489" cy="3200677"/>
          </a:xfrm>
          <a:prstGeom prst="rect">
            <a:avLst/>
          </a:prstGeom>
        </p:spPr>
      </p:pic>
      <p:pic>
        <p:nvPicPr>
          <p:cNvPr id="5" name="Picture 4"/>
          <p:cNvPicPr>
            <a:picLocks noChangeAspect="1"/>
          </p:cNvPicPr>
          <p:nvPr/>
        </p:nvPicPr>
        <p:blipFill>
          <a:blip r:embed="rId3"/>
          <a:stretch>
            <a:fillRect/>
          </a:stretch>
        </p:blipFill>
        <p:spPr>
          <a:xfrm>
            <a:off x="674139" y="2052328"/>
            <a:ext cx="4584589" cy="5310076"/>
          </a:xfrm>
          <a:prstGeom prst="rect">
            <a:avLst/>
          </a:prstGeom>
        </p:spPr>
      </p:pic>
      <p:cxnSp>
        <p:nvCxnSpPr>
          <p:cNvPr id="7" name="Straight Arrow Connector 6"/>
          <p:cNvCxnSpPr/>
          <p:nvPr/>
        </p:nvCxnSpPr>
        <p:spPr>
          <a:xfrm>
            <a:off x="2176530" y="991673"/>
            <a:ext cx="789903" cy="440457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176530" y="991673"/>
            <a:ext cx="6478073" cy="309093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1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50761"/>
            <a:ext cx="10515600" cy="5726202"/>
          </a:xfrm>
        </p:spPr>
        <p:txBody>
          <a:bodyPr/>
          <a:lstStyle/>
          <a:p>
            <a:r>
              <a:rPr lang="en-US" dirty="0" smtClean="0"/>
              <a:t>Giới thiệu một số ampe kế.</a:t>
            </a:r>
          </a:p>
          <a:p>
            <a:endParaRPr lang="en-US" dirty="0"/>
          </a:p>
        </p:txBody>
      </p:sp>
      <p:pic>
        <p:nvPicPr>
          <p:cNvPr id="4" name="Picture 3"/>
          <p:cNvPicPr>
            <a:picLocks noChangeAspect="1"/>
          </p:cNvPicPr>
          <p:nvPr/>
        </p:nvPicPr>
        <p:blipFill>
          <a:blip r:embed="rId2"/>
          <a:stretch>
            <a:fillRect/>
          </a:stretch>
        </p:blipFill>
        <p:spPr>
          <a:xfrm>
            <a:off x="1330307" y="892434"/>
            <a:ext cx="3048264" cy="2895851"/>
          </a:xfrm>
          <a:prstGeom prst="rect">
            <a:avLst/>
          </a:prstGeom>
        </p:spPr>
      </p:pic>
      <p:pic>
        <p:nvPicPr>
          <p:cNvPr id="5" name="Picture 4"/>
          <p:cNvPicPr>
            <a:picLocks noChangeAspect="1"/>
          </p:cNvPicPr>
          <p:nvPr/>
        </p:nvPicPr>
        <p:blipFill>
          <a:blip r:embed="rId3"/>
          <a:stretch>
            <a:fillRect/>
          </a:stretch>
        </p:blipFill>
        <p:spPr>
          <a:xfrm>
            <a:off x="1296549" y="4876628"/>
            <a:ext cx="3127519" cy="198137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3359" y="94144"/>
            <a:ext cx="3124199" cy="321971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2778" y="4876628"/>
            <a:ext cx="3609371" cy="1935922"/>
          </a:xfrm>
          <a:prstGeom prst="rect">
            <a:avLst/>
          </a:prstGeom>
        </p:spPr>
      </p:pic>
      <p:sp>
        <p:nvSpPr>
          <p:cNvPr id="8" name="Rectangle 7"/>
          <p:cNvSpPr/>
          <p:nvPr/>
        </p:nvSpPr>
        <p:spPr>
          <a:xfrm>
            <a:off x="1330307" y="3687844"/>
            <a:ext cx="3343929" cy="400110"/>
          </a:xfrm>
          <a:prstGeom prst="rect">
            <a:avLst/>
          </a:prstGeom>
        </p:spPr>
        <p:txBody>
          <a:bodyPr wrap="none">
            <a:spAutoFit/>
          </a:bodyPr>
          <a:lstStyle/>
          <a:p>
            <a:r>
              <a:rPr lang="en-US" sz="2000" dirty="0" smtClean="0"/>
              <a:t>Ampe kế đo dòng điện 1 chiều</a:t>
            </a:r>
            <a:endParaRPr lang="en-US" sz="2000" dirty="0"/>
          </a:p>
        </p:txBody>
      </p:sp>
      <p:sp>
        <p:nvSpPr>
          <p:cNvPr id="9" name="Rectangle 8"/>
          <p:cNvSpPr/>
          <p:nvPr/>
        </p:nvSpPr>
        <p:spPr>
          <a:xfrm>
            <a:off x="1253258" y="4623888"/>
            <a:ext cx="3686587" cy="400110"/>
          </a:xfrm>
          <a:prstGeom prst="rect">
            <a:avLst/>
          </a:prstGeom>
        </p:spPr>
        <p:txBody>
          <a:bodyPr wrap="none">
            <a:spAutoFit/>
          </a:bodyPr>
          <a:lstStyle/>
          <a:p>
            <a:r>
              <a:rPr lang="en-US" sz="2000" dirty="0" smtClean="0"/>
              <a:t>Ampe kế đo dòng điện xoay chiều</a:t>
            </a:r>
            <a:endParaRPr lang="en-US" sz="2000" dirty="0"/>
          </a:p>
        </p:txBody>
      </p:sp>
      <p:sp>
        <p:nvSpPr>
          <p:cNvPr id="10" name="Rectangle 9"/>
          <p:cNvSpPr/>
          <p:nvPr/>
        </p:nvSpPr>
        <p:spPr>
          <a:xfrm>
            <a:off x="8776504" y="3352292"/>
            <a:ext cx="1904432" cy="400110"/>
          </a:xfrm>
          <a:prstGeom prst="rect">
            <a:avLst/>
          </a:prstGeom>
        </p:spPr>
        <p:txBody>
          <a:bodyPr wrap="none">
            <a:spAutoFit/>
          </a:bodyPr>
          <a:lstStyle/>
          <a:p>
            <a:r>
              <a:rPr lang="en-US" sz="2000" dirty="0" smtClean="0"/>
              <a:t>Ampe kế hiện số</a:t>
            </a:r>
            <a:endParaRPr lang="en-US" sz="2000" dirty="0"/>
          </a:p>
        </p:txBody>
      </p:sp>
      <p:sp>
        <p:nvSpPr>
          <p:cNvPr id="11" name="Rectangle 10"/>
          <p:cNvSpPr/>
          <p:nvPr/>
        </p:nvSpPr>
        <p:spPr>
          <a:xfrm>
            <a:off x="9272605" y="4328988"/>
            <a:ext cx="1535741" cy="400110"/>
          </a:xfrm>
          <a:prstGeom prst="rect">
            <a:avLst/>
          </a:prstGeom>
        </p:spPr>
        <p:txBody>
          <a:bodyPr wrap="none">
            <a:spAutoFit/>
          </a:bodyPr>
          <a:lstStyle/>
          <a:p>
            <a:r>
              <a:rPr lang="en-US" sz="2000" dirty="0" smtClean="0"/>
              <a:t>Ampe kế kìm</a:t>
            </a:r>
            <a:endParaRPr lang="en-US" sz="2000" dirty="0"/>
          </a:p>
        </p:txBody>
      </p:sp>
    </p:spTree>
    <p:extLst>
      <p:ext uri="{BB962C8B-B14F-4D97-AF65-F5344CB8AC3E}">
        <p14:creationId xmlns:p14="http://schemas.microsoft.com/office/powerpoint/2010/main" val="300524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ppt_w</p:attrName>
                                        </p:attrNameLst>
                                      </p:cBhvr>
                                      <p:tavLst>
                                        <p:tav tm="0" fmla="#ppt_w*sin(2.5*pi*$)">
                                          <p:val>
                                            <p:fltVal val="0"/>
                                          </p:val>
                                        </p:tav>
                                        <p:tav tm="100000">
                                          <p:val>
                                            <p:fltVal val="1"/>
                                          </p:val>
                                        </p:tav>
                                      </p:tavLst>
                                    </p:anim>
                                    <p:anim calcmode="lin" valueType="num">
                                      <p:cBhvr>
                                        <p:cTn id="14" dur="2000" fill="hold"/>
                                        <p:tgtEl>
                                          <p:spTgt spid="9"/>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anim calcmode="lin" valueType="num">
                                      <p:cBhvr>
                                        <p:cTn id="18" dur="2000" fill="hold"/>
                                        <p:tgtEl>
                                          <p:spTgt spid="10"/>
                                        </p:tgtEl>
                                        <p:attrNameLst>
                                          <p:attrName>ppt_w</p:attrName>
                                        </p:attrNameLst>
                                      </p:cBhvr>
                                      <p:tavLst>
                                        <p:tav tm="0" fmla="#ppt_w*sin(2.5*pi*$)">
                                          <p:val>
                                            <p:fltVal val="0"/>
                                          </p:val>
                                        </p:tav>
                                        <p:tav tm="100000">
                                          <p:val>
                                            <p:fltVal val="1"/>
                                          </p:val>
                                        </p:tav>
                                      </p:tavLst>
                                    </p:anim>
                                    <p:anim calcmode="lin" valueType="num">
                                      <p:cBhvr>
                                        <p:cTn id="19" dur="2000" fill="hold"/>
                                        <p:tgtEl>
                                          <p:spTgt spid="10"/>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anim calcmode="lin" valueType="num">
                                      <p:cBhvr>
                                        <p:cTn id="23" dur="2000" fill="hold"/>
                                        <p:tgtEl>
                                          <p:spTgt spid="11"/>
                                        </p:tgtEl>
                                        <p:attrNameLst>
                                          <p:attrName>ppt_w</p:attrName>
                                        </p:attrNameLst>
                                      </p:cBhvr>
                                      <p:tavLst>
                                        <p:tav tm="0" fmla="#ppt_w*sin(2.5*pi*$)">
                                          <p:val>
                                            <p:fltVal val="0"/>
                                          </p:val>
                                        </p:tav>
                                        <p:tav tm="100000">
                                          <p:val>
                                            <p:fltVal val="1"/>
                                          </p:val>
                                        </p:tav>
                                      </p:tavLst>
                                    </p:anim>
                                    <p:anim calcmode="lin" valueType="num">
                                      <p:cBhvr>
                                        <p:cTn id="24"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231" y="376538"/>
            <a:ext cx="10515600" cy="1325563"/>
          </a:xfrm>
        </p:spPr>
        <p:txBody>
          <a:bodyPr/>
          <a:lstStyle/>
          <a:p>
            <a:r>
              <a:rPr lang="en-US" dirty="0" smtClean="0">
                <a:solidFill>
                  <a:srgbClr val="FF0000"/>
                </a:solidFill>
              </a:rPr>
              <a:t>III. Đo cường độ dòng điện</a:t>
            </a:r>
            <a:endParaRPr lang="en-US" dirty="0">
              <a:solidFill>
                <a:srgbClr val="FF0000"/>
              </a:solidFill>
            </a:endParaRPr>
          </a:p>
        </p:txBody>
      </p:sp>
      <p:sp>
        <p:nvSpPr>
          <p:cNvPr id="3" name="Content Placeholder 2"/>
          <p:cNvSpPr>
            <a:spLocks noGrp="1"/>
          </p:cNvSpPr>
          <p:nvPr>
            <p:ph idx="1"/>
          </p:nvPr>
        </p:nvSpPr>
        <p:spPr>
          <a:xfrm>
            <a:off x="838200" y="1532585"/>
            <a:ext cx="10515600" cy="4348163"/>
          </a:xfrm>
        </p:spPr>
        <p:txBody>
          <a:bodyPr/>
          <a:lstStyle/>
          <a:p>
            <a:r>
              <a:rPr lang="en-US" dirty="0" smtClean="0"/>
              <a:t>1. Kí hiệu ampe kế là</a:t>
            </a:r>
          </a:p>
          <a:p>
            <a:r>
              <a:rPr lang="en-US" dirty="0" smtClean="0"/>
              <a:t>Vẽ sơ đồ mạch điện hình 24.3</a:t>
            </a:r>
          </a:p>
          <a:p>
            <a:pPr marL="0" indent="0">
              <a:buNone/>
            </a:pPr>
            <a:r>
              <a:rPr lang="en-US" dirty="0" smtClean="0"/>
              <a:t> </a:t>
            </a:r>
            <a:endParaRPr lang="en-US" dirty="0"/>
          </a:p>
        </p:txBody>
      </p:sp>
      <p:cxnSp>
        <p:nvCxnSpPr>
          <p:cNvPr id="5" name="Straight Connector 4"/>
          <p:cNvCxnSpPr/>
          <p:nvPr/>
        </p:nvCxnSpPr>
        <p:spPr>
          <a:xfrm>
            <a:off x="4443212" y="1803042"/>
            <a:ext cx="33485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a:off x="5035639" y="1803042"/>
            <a:ext cx="283336"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3" name="Oval 12"/>
          <p:cNvSpPr/>
          <p:nvPr/>
        </p:nvSpPr>
        <p:spPr>
          <a:xfrm>
            <a:off x="4739425" y="1601161"/>
            <a:ext cx="334851" cy="403762"/>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smtClean="0"/>
              <a:t>A</a:t>
            </a:r>
            <a:endParaRPr lang="en-US" dirty="0"/>
          </a:p>
        </p:txBody>
      </p:sp>
      <p:pic>
        <p:nvPicPr>
          <p:cNvPr id="14" name="Picture 13"/>
          <p:cNvPicPr>
            <a:picLocks noChangeAspect="1"/>
          </p:cNvPicPr>
          <p:nvPr/>
        </p:nvPicPr>
        <p:blipFill>
          <a:blip r:embed="rId2"/>
          <a:stretch>
            <a:fillRect/>
          </a:stretch>
        </p:blipFill>
        <p:spPr>
          <a:xfrm>
            <a:off x="7013072" y="1803042"/>
            <a:ext cx="4340728" cy="4797968"/>
          </a:xfrm>
          <a:prstGeom prst="rect">
            <a:avLst/>
          </a:prstGeom>
        </p:spPr>
      </p:pic>
      <p:pic>
        <p:nvPicPr>
          <p:cNvPr id="15" name="Picture 14"/>
          <p:cNvPicPr>
            <a:picLocks noChangeAspect="1"/>
          </p:cNvPicPr>
          <p:nvPr/>
        </p:nvPicPr>
        <p:blipFill>
          <a:blip r:embed="rId3"/>
          <a:stretch>
            <a:fillRect/>
          </a:stretch>
        </p:blipFill>
        <p:spPr>
          <a:xfrm>
            <a:off x="1927857" y="3727561"/>
            <a:ext cx="3249450" cy="1597290"/>
          </a:xfrm>
          <a:prstGeom prst="rect">
            <a:avLst/>
          </a:prstGeom>
        </p:spPr>
      </p:pic>
      <p:pic>
        <p:nvPicPr>
          <p:cNvPr id="16" name="Picture 15"/>
          <p:cNvPicPr>
            <a:picLocks noChangeAspect="1"/>
          </p:cNvPicPr>
          <p:nvPr/>
        </p:nvPicPr>
        <p:blipFill>
          <a:blip r:embed="rId4"/>
          <a:stretch>
            <a:fillRect/>
          </a:stretch>
        </p:blipFill>
        <p:spPr>
          <a:xfrm>
            <a:off x="1927857" y="3890277"/>
            <a:ext cx="1012024" cy="30483"/>
          </a:xfrm>
          <a:prstGeom prst="rect">
            <a:avLst/>
          </a:prstGeom>
        </p:spPr>
      </p:pic>
      <p:pic>
        <p:nvPicPr>
          <p:cNvPr id="17" name="Picture 16"/>
          <p:cNvPicPr>
            <a:picLocks noChangeAspect="1"/>
          </p:cNvPicPr>
          <p:nvPr/>
        </p:nvPicPr>
        <p:blipFill>
          <a:blip r:embed="rId5"/>
          <a:stretch>
            <a:fillRect/>
          </a:stretch>
        </p:blipFill>
        <p:spPr>
          <a:xfrm>
            <a:off x="2476799" y="3468308"/>
            <a:ext cx="554784" cy="646232"/>
          </a:xfrm>
          <a:prstGeom prst="rect">
            <a:avLst/>
          </a:prstGeom>
        </p:spPr>
      </p:pic>
      <p:pic>
        <p:nvPicPr>
          <p:cNvPr id="20" name="Picture 19"/>
          <p:cNvPicPr>
            <a:picLocks noChangeAspect="1"/>
          </p:cNvPicPr>
          <p:nvPr/>
        </p:nvPicPr>
        <p:blipFill>
          <a:blip r:embed="rId6"/>
          <a:stretch>
            <a:fillRect/>
          </a:stretch>
        </p:blipFill>
        <p:spPr>
          <a:xfrm>
            <a:off x="2909398" y="3642902"/>
            <a:ext cx="30483" cy="475529"/>
          </a:xfrm>
          <a:prstGeom prst="rect">
            <a:avLst/>
          </a:prstGeom>
        </p:spPr>
      </p:pic>
      <p:pic>
        <p:nvPicPr>
          <p:cNvPr id="21" name="Picture 20"/>
          <p:cNvPicPr>
            <a:picLocks noChangeAspect="1"/>
          </p:cNvPicPr>
          <p:nvPr/>
        </p:nvPicPr>
        <p:blipFill>
          <a:blip r:embed="rId7"/>
          <a:stretch>
            <a:fillRect/>
          </a:stretch>
        </p:blipFill>
        <p:spPr>
          <a:xfrm>
            <a:off x="3070886" y="3465859"/>
            <a:ext cx="475529" cy="646232"/>
          </a:xfrm>
          <a:prstGeom prst="rect">
            <a:avLst/>
          </a:prstGeom>
        </p:spPr>
      </p:pic>
      <p:cxnSp>
        <p:nvCxnSpPr>
          <p:cNvPr id="23" name="Straight Connector 22"/>
          <p:cNvCxnSpPr/>
          <p:nvPr/>
        </p:nvCxnSpPr>
        <p:spPr>
          <a:xfrm flipH="1">
            <a:off x="3165515" y="3740639"/>
            <a:ext cx="1" cy="323116"/>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165515" y="3890277"/>
            <a:ext cx="440405" cy="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6446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95459" y="618186"/>
            <a:ext cx="10831133" cy="6143222"/>
          </a:xfrm>
          <a:prstGeom prst="rect">
            <a:avLst/>
          </a:prstGeom>
        </p:spPr>
      </p:pic>
    </p:spTree>
    <p:extLst>
      <p:ext uri="{BB962C8B-B14F-4D97-AF65-F5344CB8AC3E}">
        <p14:creationId xmlns:p14="http://schemas.microsoft.com/office/powerpoint/2010/main" val="449977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09093"/>
            <a:ext cx="10515600" cy="6284890"/>
          </a:xfrm>
        </p:spPr>
        <p:txBody>
          <a:bodyPr/>
          <a:lstStyle/>
          <a:p>
            <a:r>
              <a:rPr lang="en-US" dirty="0" smtClean="0"/>
              <a:t>Tìm hiểu cách mắc mạch điện như hình 24.3</a:t>
            </a:r>
          </a:p>
          <a:p>
            <a:r>
              <a:rPr lang="en-US" dirty="0" smtClean="0"/>
              <a:t>Một số điều cần </a:t>
            </a:r>
            <a:r>
              <a:rPr lang="en-US" b="1" dirty="0" smtClean="0"/>
              <a:t>lưu ý</a:t>
            </a:r>
            <a:r>
              <a:rPr lang="en-US" dirty="0" smtClean="0"/>
              <a:t> khi mắc mạch điện:</a:t>
            </a:r>
          </a:p>
          <a:p>
            <a:pPr marL="0" indent="0">
              <a:buNone/>
            </a:pPr>
            <a:r>
              <a:rPr lang="en-US" dirty="0" smtClean="0"/>
              <a:t> - Kiểm tra hoặc điều chỉnh để kim của ampe kế đặt đúng vị trí số 0.</a:t>
            </a:r>
          </a:p>
          <a:p>
            <a:pPr marL="0" indent="0">
              <a:buNone/>
            </a:pPr>
            <a:r>
              <a:rPr lang="en-US" dirty="0"/>
              <a:t> </a:t>
            </a:r>
            <a:r>
              <a:rPr lang="en-US" dirty="0" smtClean="0"/>
              <a:t>- Mắc chốt dương của ampe kế (+) với cực dương của nguồn điện.</a:t>
            </a:r>
          </a:p>
          <a:p>
            <a:pPr marL="0" indent="0">
              <a:buNone/>
            </a:pPr>
            <a:r>
              <a:rPr lang="en-US" u="sng" dirty="0" smtClean="0"/>
              <a:t>Không</a:t>
            </a:r>
            <a:r>
              <a:rPr lang="en-US" dirty="0" smtClean="0"/>
              <a:t> được mắc trực tiếp 2 cực của nguồn vào ampe kế tránh làm hỏng ampe kế và nguồn điện.</a:t>
            </a:r>
          </a:p>
          <a:p>
            <a:pPr marL="0" indent="0">
              <a:buNone/>
            </a:pPr>
            <a:r>
              <a:rPr lang="en-US" dirty="0"/>
              <a:t> </a:t>
            </a:r>
            <a:r>
              <a:rPr lang="en-US" dirty="0" smtClean="0"/>
              <a:t>- Đợi kim của ampe kế đứng yên rồi mới được</a:t>
            </a:r>
          </a:p>
          <a:p>
            <a:pPr marL="0" indent="0">
              <a:buNone/>
            </a:pPr>
            <a:r>
              <a:rPr lang="en-US" dirty="0" smtClean="0"/>
              <a:t> đọc kết quả đo.</a:t>
            </a:r>
            <a:endParaRPr lang="en-US" dirty="0"/>
          </a:p>
        </p:txBody>
      </p:sp>
      <p:pic>
        <p:nvPicPr>
          <p:cNvPr id="5" name="Picture 4"/>
          <p:cNvPicPr>
            <a:picLocks noChangeAspect="1"/>
          </p:cNvPicPr>
          <p:nvPr/>
        </p:nvPicPr>
        <p:blipFill>
          <a:blip r:embed="rId2"/>
          <a:stretch>
            <a:fillRect/>
          </a:stretch>
        </p:blipFill>
        <p:spPr>
          <a:xfrm>
            <a:off x="7734733" y="2845643"/>
            <a:ext cx="4346825" cy="3748340"/>
          </a:xfrm>
          <a:prstGeom prst="rect">
            <a:avLst/>
          </a:prstGeom>
        </p:spPr>
      </p:pic>
    </p:spTree>
    <p:extLst>
      <p:ext uri="{BB962C8B-B14F-4D97-AF65-F5344CB8AC3E}">
        <p14:creationId xmlns:p14="http://schemas.microsoft.com/office/powerpoint/2010/main" val="290262198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25002"/>
            <a:ext cx="10515600" cy="6181859"/>
          </a:xfrm>
        </p:spPr>
        <p:txBody>
          <a:bodyPr/>
          <a:lstStyle/>
          <a:p>
            <a:r>
              <a:rPr lang="en-US" dirty="0" smtClean="0"/>
              <a:t>Cách mắc mạch điện:</a:t>
            </a:r>
          </a:p>
          <a:p>
            <a:pPr>
              <a:buFontTx/>
              <a:buChar char="-"/>
            </a:pPr>
            <a:r>
              <a:rPr lang="en-US" dirty="0" smtClean="0"/>
              <a:t>Mắc chốt dương của nguồn với chốt dương của ampe kế.</a:t>
            </a:r>
          </a:p>
          <a:p>
            <a:pPr>
              <a:buFontTx/>
              <a:buChar char="-"/>
            </a:pPr>
            <a:r>
              <a:rPr lang="en-US" dirty="0"/>
              <a:t> </a:t>
            </a:r>
            <a:r>
              <a:rPr lang="en-US" dirty="0" smtClean="0"/>
              <a:t>Mắc chốt âm của ampe kế với 1 đầu của bóng đèn.</a:t>
            </a:r>
          </a:p>
          <a:p>
            <a:pPr>
              <a:buFontTx/>
              <a:buChar char="-"/>
            </a:pPr>
            <a:r>
              <a:rPr lang="en-US" dirty="0"/>
              <a:t> </a:t>
            </a:r>
            <a:r>
              <a:rPr lang="en-US" dirty="0" smtClean="0"/>
              <a:t>Đầu còn lại của bóng đèn lắp với 1 đầu của khóa K.</a:t>
            </a:r>
          </a:p>
          <a:p>
            <a:pPr>
              <a:buFontTx/>
              <a:buChar char="-"/>
            </a:pPr>
            <a:r>
              <a:rPr lang="en-US" dirty="0"/>
              <a:t> </a:t>
            </a:r>
            <a:r>
              <a:rPr lang="en-US" dirty="0" smtClean="0"/>
              <a:t>Đầu còn lại của khóa K mắc nối tiếp với cực âm của nguồn.</a:t>
            </a:r>
          </a:p>
          <a:p>
            <a:pPr>
              <a:buFontTx/>
              <a:buChar char="-"/>
            </a:pPr>
            <a:r>
              <a:rPr lang="en-US" dirty="0"/>
              <a:t> </a:t>
            </a:r>
            <a:r>
              <a:rPr lang="en-US" dirty="0" smtClean="0"/>
              <a:t>Đọc và ghi đúng kết quả.</a:t>
            </a:r>
          </a:p>
          <a:p>
            <a:pPr marL="0" indent="0">
              <a:buNone/>
            </a:pPr>
            <a:endParaRPr lang="en-US" dirty="0"/>
          </a:p>
        </p:txBody>
      </p:sp>
    </p:spTree>
    <p:extLst>
      <p:ext uri="{BB962C8B-B14F-4D97-AF65-F5344CB8AC3E}">
        <p14:creationId xmlns:p14="http://schemas.microsoft.com/office/powerpoint/2010/main" val="2189905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34096"/>
            <a:ext cx="10515600" cy="5442867"/>
          </a:xfrm>
        </p:spPr>
        <p:txBody>
          <a:bodyPr>
            <a:normAutofit/>
          </a:bodyPr>
          <a:lstStyle/>
          <a:p>
            <a:r>
              <a:rPr lang="en-US" sz="3200" dirty="0" smtClean="0">
                <a:solidFill>
                  <a:srgbClr val="FF0000"/>
                </a:solidFill>
              </a:rPr>
              <a:t>C2.</a:t>
            </a:r>
            <a:r>
              <a:rPr lang="en-US" sz="3200" dirty="0" smtClean="0"/>
              <a:t> Nhận xét về mối liên hệ giữa độ sáng của đèn và cường độ dòng điện chạy qua đèn.</a:t>
            </a:r>
          </a:p>
          <a:p>
            <a:r>
              <a:rPr lang="en-US" sz="3200" dirty="0" smtClean="0"/>
              <a:t>Dòng điện chạy qua đèn có cường độ càng </a:t>
            </a:r>
            <a:r>
              <a:rPr lang="en-US" sz="3200" dirty="0" smtClean="0">
                <a:solidFill>
                  <a:srgbClr val="FF0000"/>
                </a:solidFill>
              </a:rPr>
              <a:t>lớn</a:t>
            </a:r>
            <a:r>
              <a:rPr lang="en-US" sz="3200" dirty="0" smtClean="0"/>
              <a:t> thì đèn càng </a:t>
            </a:r>
            <a:r>
              <a:rPr lang="en-US" sz="3200" dirty="0" smtClean="0">
                <a:solidFill>
                  <a:srgbClr val="FF0000"/>
                </a:solidFill>
              </a:rPr>
              <a:t>sáng</a:t>
            </a:r>
            <a:r>
              <a:rPr lang="en-US" sz="3200" dirty="0" smtClean="0"/>
              <a:t>.</a:t>
            </a:r>
          </a:p>
        </p:txBody>
      </p:sp>
    </p:spTree>
    <p:extLst>
      <p:ext uri="{BB962C8B-B14F-4D97-AF65-F5344CB8AC3E}">
        <p14:creationId xmlns:p14="http://schemas.microsoft.com/office/powerpoint/2010/main" val="275016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IV. Vận dụng</a:t>
            </a:r>
            <a:endParaRPr lang="en-US" dirty="0">
              <a:solidFill>
                <a:srgbClr val="FF0000"/>
              </a:solidFill>
            </a:endParaRPr>
          </a:p>
        </p:txBody>
      </p:sp>
      <p:sp>
        <p:nvSpPr>
          <p:cNvPr id="3" name="Content Placeholder 2"/>
          <p:cNvSpPr>
            <a:spLocks noGrp="1"/>
          </p:cNvSpPr>
          <p:nvPr>
            <p:ph idx="1"/>
          </p:nvPr>
        </p:nvSpPr>
        <p:spPr>
          <a:xfrm>
            <a:off x="762000" y="1490774"/>
            <a:ext cx="10515600" cy="4351338"/>
          </a:xfrm>
        </p:spPr>
        <p:txBody>
          <a:bodyPr>
            <a:normAutofit fontScale="92500" lnSpcReduction="20000"/>
          </a:bodyPr>
          <a:lstStyle/>
          <a:p>
            <a:r>
              <a:rPr lang="en-US" dirty="0" smtClean="0">
                <a:solidFill>
                  <a:srgbClr val="FF0000"/>
                </a:solidFill>
              </a:rPr>
              <a:t>C3</a:t>
            </a:r>
            <a:r>
              <a:rPr lang="en-US" dirty="0" smtClean="0"/>
              <a:t>. Đổi đơn vị.</a:t>
            </a:r>
          </a:p>
          <a:p>
            <a:pPr marL="0" indent="0">
              <a:buNone/>
            </a:pPr>
            <a:r>
              <a:rPr lang="en-US" dirty="0" smtClean="0"/>
              <a:t>a, 0,175A = ……….. mA</a:t>
            </a:r>
          </a:p>
          <a:p>
            <a:pPr marL="0" indent="0">
              <a:buNone/>
            </a:pPr>
            <a:r>
              <a:rPr lang="en-US" dirty="0" smtClean="0"/>
              <a:t>b, 0,38A =………..mA</a:t>
            </a:r>
          </a:p>
          <a:p>
            <a:pPr marL="0" indent="0">
              <a:buNone/>
            </a:pPr>
            <a:r>
              <a:rPr lang="en-US" dirty="0" smtClean="0"/>
              <a:t>c, 1250 mA = ………..A</a:t>
            </a:r>
          </a:p>
          <a:p>
            <a:pPr marL="0" indent="0">
              <a:buNone/>
            </a:pPr>
            <a:r>
              <a:rPr lang="en-US" dirty="0" smtClean="0"/>
              <a:t>d, 280 mA =…………….A</a:t>
            </a:r>
          </a:p>
          <a:p>
            <a:pPr marL="0" indent="0">
              <a:buNone/>
            </a:pPr>
            <a:r>
              <a:rPr lang="en-US" dirty="0" smtClean="0"/>
              <a:t>175 </a:t>
            </a:r>
          </a:p>
          <a:p>
            <a:pPr marL="0" indent="0">
              <a:buNone/>
            </a:pPr>
            <a:r>
              <a:rPr lang="en-US" dirty="0" smtClean="0"/>
              <a:t>380</a:t>
            </a:r>
          </a:p>
          <a:p>
            <a:pPr marL="0" indent="0">
              <a:buNone/>
            </a:pPr>
            <a:r>
              <a:rPr lang="en-US" dirty="0" smtClean="0"/>
              <a:t>1,25</a:t>
            </a:r>
          </a:p>
          <a:p>
            <a:pPr marL="0" indent="0">
              <a:buNone/>
            </a:pPr>
            <a:r>
              <a:rPr lang="en-US" dirty="0" smtClean="0"/>
              <a:t>0,28</a:t>
            </a:r>
          </a:p>
          <a:p>
            <a:pPr marL="0" indent="0">
              <a:buNone/>
            </a:pPr>
            <a:r>
              <a:rPr lang="en-US" dirty="0" smtClean="0"/>
              <a:t> </a:t>
            </a:r>
          </a:p>
        </p:txBody>
      </p:sp>
    </p:spTree>
    <p:extLst>
      <p:ext uri="{BB962C8B-B14F-4D97-AF65-F5344CB8AC3E}">
        <p14:creationId xmlns:p14="http://schemas.microsoft.com/office/powerpoint/2010/main" val="2241731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wipe(down)">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wipe(down)">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wipe(down)">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wipe(down)">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6" presetClass="path" presetSubtype="0" accel="50000" decel="50000" fill="hold" nodeType="clickEffect">
                                  <p:stCondLst>
                                    <p:cond delay="0"/>
                                  </p:stCondLst>
                                  <p:childTnLst>
                                    <p:animMotion origin="layout" path="M -0.02539 0.03194 L 0.12956 -0.23102 " pathEditMode="relative" rAng="0" ptsTypes="AA">
                                      <p:cBhvr>
                                        <p:cTn id="26" dur="2000" fill="hold"/>
                                        <p:tgtEl>
                                          <p:spTgt spid="3">
                                            <p:txEl>
                                              <p:pRg st="5" end="5"/>
                                            </p:txEl>
                                          </p:spTgt>
                                        </p:tgtEl>
                                        <p:attrNameLst>
                                          <p:attrName>ppt_x</p:attrName>
                                          <p:attrName>ppt_y</p:attrName>
                                        </p:attrNameLst>
                                      </p:cBhvr>
                                      <p:rCtr x="7747" y="-13148"/>
                                    </p:animMotion>
                                  </p:childTnLst>
                                </p:cTn>
                              </p:par>
                            </p:childTnLst>
                          </p:cTn>
                        </p:par>
                      </p:childTnLst>
                    </p:cTn>
                  </p:par>
                  <p:par>
                    <p:cTn id="27" fill="hold">
                      <p:stCondLst>
                        <p:cond delay="indefinite"/>
                      </p:stCondLst>
                      <p:childTnLst>
                        <p:par>
                          <p:cTn id="28" fill="hold">
                            <p:stCondLst>
                              <p:cond delay="0"/>
                            </p:stCondLst>
                            <p:childTnLst>
                              <p:par>
                                <p:cTn id="29" presetID="56" presetClass="path" presetSubtype="0" accel="50000" decel="50000" fill="hold" nodeType="clickEffect">
                                  <p:stCondLst>
                                    <p:cond delay="0"/>
                                  </p:stCondLst>
                                  <p:childTnLst>
                                    <p:animMotion origin="layout" path="M 2.08333E-7 2.59259E-6 L 0.1293 -0.2338 " pathEditMode="relative" rAng="0" ptsTypes="AA">
                                      <p:cBhvr>
                                        <p:cTn id="30" dur="2000" fill="hold"/>
                                        <p:tgtEl>
                                          <p:spTgt spid="3">
                                            <p:txEl>
                                              <p:pRg st="6" end="6"/>
                                            </p:txEl>
                                          </p:spTgt>
                                        </p:tgtEl>
                                        <p:attrNameLst>
                                          <p:attrName>ppt_x</p:attrName>
                                          <p:attrName>ppt_y</p:attrName>
                                        </p:attrNameLst>
                                      </p:cBhvr>
                                      <p:rCtr x="6458" y="-11690"/>
                                    </p:animMotion>
                                  </p:childTnLst>
                                </p:cTn>
                              </p:par>
                            </p:childTnLst>
                          </p:cTn>
                        </p:par>
                      </p:childTnLst>
                    </p:cTn>
                  </p:par>
                  <p:par>
                    <p:cTn id="31" fill="hold">
                      <p:stCondLst>
                        <p:cond delay="indefinite"/>
                      </p:stCondLst>
                      <p:childTnLst>
                        <p:par>
                          <p:cTn id="32" fill="hold">
                            <p:stCondLst>
                              <p:cond delay="0"/>
                            </p:stCondLst>
                            <p:childTnLst>
                              <p:par>
                                <p:cTn id="33" presetID="56" presetClass="path" presetSubtype="0" accel="50000" decel="50000" fill="hold" nodeType="clickEffect">
                                  <p:stCondLst>
                                    <p:cond delay="0"/>
                                  </p:stCondLst>
                                  <p:childTnLst>
                                    <p:animMotion origin="layout" path="M 4.79167E-6 4.81481E-6 L 0.15338 -0.23843 " pathEditMode="relative" rAng="0" ptsTypes="AA">
                                      <p:cBhvr>
                                        <p:cTn id="34" dur="2000" fill="hold"/>
                                        <p:tgtEl>
                                          <p:spTgt spid="3">
                                            <p:txEl>
                                              <p:pRg st="7" end="7"/>
                                            </p:txEl>
                                          </p:spTgt>
                                        </p:tgtEl>
                                        <p:attrNameLst>
                                          <p:attrName>ppt_x</p:attrName>
                                          <p:attrName>ppt_y</p:attrName>
                                        </p:attrNameLst>
                                      </p:cBhvr>
                                      <p:rCtr x="7669" y="-11921"/>
                                    </p:animMotion>
                                  </p:childTnLst>
                                </p:cTn>
                              </p:par>
                            </p:childTnLst>
                          </p:cTn>
                        </p:par>
                      </p:childTnLst>
                    </p:cTn>
                  </p:par>
                  <p:par>
                    <p:cTn id="35" fill="hold">
                      <p:stCondLst>
                        <p:cond delay="indefinite"/>
                      </p:stCondLst>
                      <p:childTnLst>
                        <p:par>
                          <p:cTn id="36" fill="hold">
                            <p:stCondLst>
                              <p:cond delay="0"/>
                            </p:stCondLst>
                            <p:childTnLst>
                              <p:par>
                                <p:cTn id="37" presetID="56" presetClass="path" presetSubtype="0" accel="50000" decel="50000" fill="hold" nodeType="clickEffect">
                                  <p:stCondLst>
                                    <p:cond delay="0"/>
                                  </p:stCondLst>
                                  <p:childTnLst>
                                    <p:animMotion origin="layout" path="M 4.79167E-6 -2.96296E-6 L 0.15976 -0.23171 " pathEditMode="relative" rAng="0" ptsTypes="AA">
                                      <p:cBhvr>
                                        <p:cTn id="38" dur="2000" fill="hold"/>
                                        <p:tgtEl>
                                          <p:spTgt spid="3">
                                            <p:txEl>
                                              <p:pRg st="8" end="8"/>
                                            </p:txEl>
                                          </p:spTgt>
                                        </p:tgtEl>
                                        <p:attrNameLst>
                                          <p:attrName>ppt_x</p:attrName>
                                          <p:attrName>ppt_y</p:attrName>
                                        </p:attrNameLst>
                                      </p:cBhvr>
                                      <p:rCtr x="7982" y="-1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79549"/>
            <a:ext cx="10515600" cy="5597414"/>
          </a:xfrm>
        </p:spPr>
        <p:txBody>
          <a:bodyPr/>
          <a:lstStyle/>
          <a:p>
            <a:pPr marL="0" indent="0">
              <a:buNone/>
            </a:pPr>
            <a:r>
              <a:rPr lang="en-US" dirty="0" smtClean="0"/>
              <a:t>.</a:t>
            </a:r>
            <a:endParaRPr lang="en-US" dirty="0"/>
          </a:p>
        </p:txBody>
      </p:sp>
      <p:pic>
        <p:nvPicPr>
          <p:cNvPr id="4" name="Picture 3"/>
          <p:cNvPicPr>
            <a:picLocks noChangeAspect="1"/>
          </p:cNvPicPr>
          <p:nvPr/>
        </p:nvPicPr>
        <p:blipFill>
          <a:blip r:embed="rId2"/>
          <a:stretch>
            <a:fillRect/>
          </a:stretch>
        </p:blipFill>
        <p:spPr>
          <a:xfrm>
            <a:off x="838200" y="579549"/>
            <a:ext cx="10515600" cy="5597414"/>
          </a:xfrm>
          <a:prstGeom prst="rect">
            <a:avLst/>
          </a:prstGeom>
        </p:spPr>
      </p:pic>
      <p:cxnSp>
        <p:nvCxnSpPr>
          <p:cNvPr id="6" name="Straight Arrow Connector 5"/>
          <p:cNvCxnSpPr/>
          <p:nvPr/>
        </p:nvCxnSpPr>
        <p:spPr>
          <a:xfrm flipH="1">
            <a:off x="2408349" y="2463856"/>
            <a:ext cx="2215167" cy="2777845"/>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9" name="Straight Arrow Connector 8"/>
          <p:cNvCxnSpPr/>
          <p:nvPr/>
        </p:nvCxnSpPr>
        <p:spPr>
          <a:xfrm flipH="1">
            <a:off x="5473521" y="2463856"/>
            <a:ext cx="1777285" cy="27778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8845103" y="2463856"/>
            <a:ext cx="1406480" cy="27778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99956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solidFill>
                  <a:srgbClr val="FF0000"/>
                </a:solidFill>
              </a:rPr>
              <a:t>Kiểm tra bài cũ</a:t>
            </a:r>
            <a:endParaRPr lang="en-US" dirty="0">
              <a:solidFill>
                <a:srgbClr val="FF0000"/>
              </a:solidFill>
            </a:endParaRPr>
          </a:p>
        </p:txBody>
      </p:sp>
      <p:sp>
        <p:nvSpPr>
          <p:cNvPr id="5" name="Content Placeholder 4"/>
          <p:cNvSpPr>
            <a:spLocks noGrp="1"/>
          </p:cNvSpPr>
          <p:nvPr>
            <p:ph idx="1"/>
          </p:nvPr>
        </p:nvSpPr>
        <p:spPr/>
        <p:txBody>
          <a:bodyPr/>
          <a:lstStyle/>
          <a:p>
            <a:r>
              <a:rPr lang="en-US" dirty="0" smtClean="0"/>
              <a:t>Câu hỏi: Dòng điện có bao nhiêu tác dụng và kể tên các tác dụng đó ?</a:t>
            </a:r>
          </a:p>
          <a:p>
            <a:r>
              <a:rPr lang="en-US" dirty="0" smtClean="0"/>
              <a:t>Trả lời: Có 5 tác dụng</a:t>
            </a:r>
            <a:endParaRPr lang="en-US" dirty="0"/>
          </a:p>
        </p:txBody>
      </p:sp>
      <p:sp>
        <p:nvSpPr>
          <p:cNvPr id="21" name="Oval 20"/>
          <p:cNvSpPr/>
          <p:nvPr/>
        </p:nvSpPr>
        <p:spPr>
          <a:xfrm>
            <a:off x="8184523" y="2295956"/>
            <a:ext cx="1764406" cy="1764405"/>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Tác dụng nhiệt</a:t>
            </a:r>
            <a:endParaRPr lang="en-US" dirty="0"/>
          </a:p>
        </p:txBody>
      </p:sp>
      <p:sp>
        <p:nvSpPr>
          <p:cNvPr id="22" name="Oval 21"/>
          <p:cNvSpPr/>
          <p:nvPr/>
        </p:nvSpPr>
        <p:spPr>
          <a:xfrm>
            <a:off x="9338792" y="3360029"/>
            <a:ext cx="1764406" cy="1764405"/>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Tác dụng phát sáng</a:t>
            </a:r>
            <a:endParaRPr lang="en-US" dirty="0"/>
          </a:p>
        </p:txBody>
      </p:sp>
      <p:sp>
        <p:nvSpPr>
          <p:cNvPr id="23" name="Oval 22"/>
          <p:cNvSpPr/>
          <p:nvPr/>
        </p:nvSpPr>
        <p:spPr>
          <a:xfrm>
            <a:off x="6921322" y="3286515"/>
            <a:ext cx="1764406" cy="1764405"/>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Tác dụng từ</a:t>
            </a:r>
            <a:endParaRPr lang="en-US" dirty="0"/>
          </a:p>
        </p:txBody>
      </p:sp>
      <p:sp>
        <p:nvSpPr>
          <p:cNvPr id="24" name="Oval 23"/>
          <p:cNvSpPr/>
          <p:nvPr/>
        </p:nvSpPr>
        <p:spPr>
          <a:xfrm>
            <a:off x="7373154" y="4424102"/>
            <a:ext cx="1764406" cy="1803043"/>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Tác dụng hóa học</a:t>
            </a:r>
            <a:endParaRPr lang="en-US" dirty="0"/>
          </a:p>
        </p:txBody>
      </p:sp>
      <p:sp>
        <p:nvSpPr>
          <p:cNvPr id="25" name="Oval 24"/>
          <p:cNvSpPr/>
          <p:nvPr/>
        </p:nvSpPr>
        <p:spPr>
          <a:xfrm>
            <a:off x="8933106" y="4507604"/>
            <a:ext cx="1764407" cy="1803043"/>
          </a:xfrm>
          <a:prstGeom prst="ellipse">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Tác dụng sinh lí</a:t>
            </a:r>
            <a:endParaRPr lang="en-US" dirty="0"/>
          </a:p>
        </p:txBody>
      </p:sp>
    </p:spTree>
    <p:extLst>
      <p:ext uri="{BB962C8B-B14F-4D97-AF65-F5344CB8AC3E}">
        <p14:creationId xmlns:p14="http://schemas.microsoft.com/office/powerpoint/2010/main" val="1153661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000"/>
                                        <p:tgtEl>
                                          <p:spTgt spid="21"/>
                                        </p:tgtEl>
                                      </p:cBhvr>
                                    </p:animEffect>
                                    <p:anim calcmode="lin" valueType="num">
                                      <p:cBhvr>
                                        <p:cTn id="46" dur="1000" fill="hold"/>
                                        <p:tgtEl>
                                          <p:spTgt spid="21"/>
                                        </p:tgtEl>
                                        <p:attrNameLst>
                                          <p:attrName>ppt_x</p:attrName>
                                        </p:attrNameLst>
                                      </p:cBhvr>
                                      <p:tavLst>
                                        <p:tav tm="0">
                                          <p:val>
                                            <p:strVal val="#ppt_x"/>
                                          </p:val>
                                        </p:tav>
                                        <p:tav tm="100000">
                                          <p:val>
                                            <p:strVal val="#ppt_x"/>
                                          </p:val>
                                        </p:tav>
                                      </p:tavLst>
                                    </p:anim>
                                    <p:anim calcmode="lin" valueType="num">
                                      <p:cBhvr>
                                        <p:cTn id="4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animBg="1"/>
      <p:bldP spid="22" grpId="0" animBg="1"/>
      <p:bldP spid="23" grpId="0" animBg="1"/>
      <p:bldP spid="24" grpId="0" animBg="1"/>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838200" y="502276"/>
            <a:ext cx="10515600" cy="6143223"/>
          </a:xfrm>
        </p:spPr>
        <p:txBody>
          <a:bodyPr/>
          <a:lstStyle/>
          <a:p>
            <a:r>
              <a:rPr lang="en-US" dirty="0" smtClean="0"/>
              <a:t>C5. ampe kế trong sơ đồ nào dưới đây được mắc đúng, vì sao ?</a:t>
            </a:r>
            <a:endParaRPr lang="en-US" dirty="0"/>
          </a:p>
        </p:txBody>
      </p:sp>
      <p:pic>
        <p:nvPicPr>
          <p:cNvPr id="8" name="Picture 7"/>
          <p:cNvPicPr>
            <a:picLocks noChangeAspect="1"/>
          </p:cNvPicPr>
          <p:nvPr/>
        </p:nvPicPr>
        <p:blipFill>
          <a:blip r:embed="rId2"/>
          <a:stretch>
            <a:fillRect/>
          </a:stretch>
        </p:blipFill>
        <p:spPr>
          <a:xfrm>
            <a:off x="1217723" y="1674421"/>
            <a:ext cx="2389839" cy="2060627"/>
          </a:xfrm>
          <a:prstGeom prst="rect">
            <a:avLst/>
          </a:prstGeom>
        </p:spPr>
      </p:pic>
      <p:pic>
        <p:nvPicPr>
          <p:cNvPr id="9" name="Picture 8"/>
          <p:cNvPicPr>
            <a:picLocks noChangeAspect="1"/>
          </p:cNvPicPr>
          <p:nvPr/>
        </p:nvPicPr>
        <p:blipFill>
          <a:blip r:embed="rId3"/>
          <a:stretch>
            <a:fillRect/>
          </a:stretch>
        </p:blipFill>
        <p:spPr>
          <a:xfrm>
            <a:off x="4882791" y="1680518"/>
            <a:ext cx="2426418" cy="2054530"/>
          </a:xfrm>
          <a:prstGeom prst="rect">
            <a:avLst/>
          </a:prstGeom>
        </p:spPr>
      </p:pic>
      <p:pic>
        <p:nvPicPr>
          <p:cNvPr id="11" name="Picture 10"/>
          <p:cNvPicPr>
            <a:picLocks noChangeAspect="1"/>
          </p:cNvPicPr>
          <p:nvPr/>
        </p:nvPicPr>
        <p:blipFill>
          <a:blip r:embed="rId4"/>
          <a:stretch>
            <a:fillRect/>
          </a:stretch>
        </p:blipFill>
        <p:spPr>
          <a:xfrm>
            <a:off x="8377724" y="1680518"/>
            <a:ext cx="2377646" cy="2054530"/>
          </a:xfrm>
          <a:prstGeom prst="rect">
            <a:avLst/>
          </a:prstGeom>
        </p:spPr>
      </p:pic>
      <p:pic>
        <p:nvPicPr>
          <p:cNvPr id="12" name="Picture 11"/>
          <p:cNvPicPr>
            <a:picLocks noChangeAspect="1"/>
          </p:cNvPicPr>
          <p:nvPr/>
        </p:nvPicPr>
        <p:blipFill>
          <a:blip r:embed="rId5"/>
          <a:stretch>
            <a:fillRect/>
          </a:stretch>
        </p:blipFill>
        <p:spPr>
          <a:xfrm>
            <a:off x="1681974" y="4489172"/>
            <a:ext cx="1152244" cy="701101"/>
          </a:xfrm>
          <a:prstGeom prst="rect">
            <a:avLst/>
          </a:prstGeom>
        </p:spPr>
      </p:pic>
      <p:pic>
        <p:nvPicPr>
          <p:cNvPr id="13" name="Picture 12"/>
          <p:cNvPicPr>
            <a:picLocks noChangeAspect="1"/>
          </p:cNvPicPr>
          <p:nvPr/>
        </p:nvPicPr>
        <p:blipFill>
          <a:blip r:embed="rId6"/>
          <a:stretch>
            <a:fillRect/>
          </a:stretch>
        </p:blipFill>
        <p:spPr>
          <a:xfrm>
            <a:off x="5678388" y="4489172"/>
            <a:ext cx="835224" cy="701101"/>
          </a:xfrm>
          <a:prstGeom prst="rect">
            <a:avLst/>
          </a:prstGeom>
        </p:spPr>
      </p:pic>
      <p:cxnSp>
        <p:nvCxnSpPr>
          <p:cNvPr id="16" name="Straight Arrow Connector 15"/>
          <p:cNvCxnSpPr/>
          <p:nvPr/>
        </p:nvCxnSpPr>
        <p:spPr>
          <a:xfrm flipV="1">
            <a:off x="2258096" y="3654910"/>
            <a:ext cx="0" cy="834262"/>
          </a:xfrm>
          <a:prstGeom prst="straightConnector1">
            <a:avLst/>
          </a:prstGeom>
          <a:ln w="38100">
            <a:tailEnd type="triangle"/>
          </a:ln>
        </p:spPr>
        <p:style>
          <a:lnRef idx="2">
            <a:schemeClr val="accent5"/>
          </a:lnRef>
          <a:fillRef idx="0">
            <a:schemeClr val="accent5"/>
          </a:fillRef>
          <a:effectRef idx="1">
            <a:schemeClr val="accent5"/>
          </a:effectRef>
          <a:fontRef idx="minor">
            <a:schemeClr val="tx1"/>
          </a:fontRef>
        </p:style>
      </p:cxnSp>
      <p:cxnSp>
        <p:nvCxnSpPr>
          <p:cNvPr id="19" name="Straight Arrow Connector 18"/>
          <p:cNvCxnSpPr>
            <a:endCxn id="9" idx="2"/>
          </p:cNvCxnSpPr>
          <p:nvPr/>
        </p:nvCxnSpPr>
        <p:spPr>
          <a:xfrm flipV="1">
            <a:off x="6096000" y="3735048"/>
            <a:ext cx="0" cy="701810"/>
          </a:xfrm>
          <a:prstGeom prst="straightConnector1">
            <a:avLst/>
          </a:prstGeom>
          <a:ln w="38100">
            <a:tailEnd type="triangle"/>
          </a:ln>
        </p:spPr>
        <p:style>
          <a:lnRef idx="2">
            <a:schemeClr val="accent5"/>
          </a:lnRef>
          <a:fillRef idx="0">
            <a:schemeClr val="accent5"/>
          </a:fillRef>
          <a:effectRef idx="1">
            <a:schemeClr val="accent5"/>
          </a:effectRef>
          <a:fontRef idx="minor">
            <a:schemeClr val="tx1"/>
          </a:fontRef>
        </p:style>
      </p:cxnSp>
      <p:cxnSp>
        <p:nvCxnSpPr>
          <p:cNvPr id="22" name="Straight Arrow Connector 21"/>
          <p:cNvCxnSpPr/>
          <p:nvPr/>
        </p:nvCxnSpPr>
        <p:spPr>
          <a:xfrm flipV="1">
            <a:off x="6096000" y="3464417"/>
            <a:ext cx="2906050" cy="972441"/>
          </a:xfrm>
          <a:prstGeom prst="straightConnector1">
            <a:avLst/>
          </a:prstGeom>
          <a:ln w="38100">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22801071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Hướng dẫn học ở nhà</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 Đọc lại bài cũ</a:t>
            </a:r>
          </a:p>
          <a:p>
            <a:r>
              <a:rPr lang="en-US" dirty="0"/>
              <a:t> </a:t>
            </a:r>
            <a:r>
              <a:rPr lang="en-US" dirty="0" smtClean="0"/>
              <a:t>Học thuộc phần ghi nhớ trong SGK</a:t>
            </a:r>
          </a:p>
          <a:p>
            <a:r>
              <a:rPr lang="en-US" dirty="0"/>
              <a:t> </a:t>
            </a:r>
            <a:r>
              <a:rPr lang="en-US" dirty="0" smtClean="0"/>
              <a:t>làm bài tập trong sách bài tập</a:t>
            </a:r>
          </a:p>
          <a:p>
            <a:r>
              <a:rPr lang="en-US" dirty="0" smtClean="0"/>
              <a:t> Đọc phần có thể em chưa biết trong SGK</a:t>
            </a:r>
          </a:p>
          <a:p>
            <a:r>
              <a:rPr lang="en-US" dirty="0"/>
              <a:t> </a:t>
            </a:r>
            <a:r>
              <a:rPr lang="en-US" dirty="0" smtClean="0"/>
              <a:t>Xem trước bài hiệu điện thế.</a:t>
            </a:r>
            <a:endParaRPr lang="en-US" dirty="0"/>
          </a:p>
        </p:txBody>
      </p:sp>
    </p:spTree>
    <p:extLst>
      <p:ext uri="{BB962C8B-B14F-4D97-AF65-F5344CB8AC3E}">
        <p14:creationId xmlns:p14="http://schemas.microsoft.com/office/powerpoint/2010/main" val="2221991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2376872" y="1455648"/>
            <a:ext cx="7438255" cy="1200329"/>
          </a:xfrm>
          <a:prstGeom prst="rect">
            <a:avLst/>
          </a:prstGeom>
        </p:spPr>
        <p:txBody>
          <a:bodyPr wrap="none">
            <a:spAutoFit/>
          </a:bodyPr>
          <a:lstStyle/>
          <a:p>
            <a:r>
              <a:rPr lang="vi-VN" sz="3600" dirty="0" smtClean="0"/>
              <a:t>Bài học đến đây là hết cảm ơn quý </a:t>
            </a:r>
            <a:endParaRPr lang="en-US" sz="3600" dirty="0" smtClean="0"/>
          </a:p>
          <a:p>
            <a:pPr algn="ctr"/>
            <a:r>
              <a:rPr lang="vi-VN" sz="3600" dirty="0" smtClean="0"/>
              <a:t>thầy cô và các em</a:t>
            </a:r>
            <a:r>
              <a:rPr lang="en-US" sz="3600" smtClean="0"/>
              <a:t> học sinh.</a:t>
            </a:r>
            <a:endParaRPr lang="vi-VN" sz="3600" dirty="0"/>
          </a:p>
        </p:txBody>
      </p:sp>
    </p:spTree>
    <p:extLst>
      <p:ext uri="{BB962C8B-B14F-4D97-AF65-F5344CB8AC3E}">
        <p14:creationId xmlns:p14="http://schemas.microsoft.com/office/powerpoint/2010/main" val="285408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path" presetSubtype="0" accel="50000" decel="50000" fill="hold" grpId="0" nodeType="clickEffect">
                                  <p:stCondLst>
                                    <p:cond delay="0"/>
                                  </p:stCondLst>
                                  <p:childTnLst>
                                    <p:animMotion origin="layout" path="M 0.02435 -0.06366 C 0.04323 -0.10903 0.0763 -0.17384 0.11576 -0.17384 C 0.17422 -0.17384 0.22148 -0.10625 0.22148 -0.02083 C 0.22148 0.00694 0.21667 0.03217 0.20716 0.05509 C 0.20885 0.05509 0.02435 0.39491 0.02435 0.39884 C 0.02435 0.39491 -0.16016 0.05509 -0.15846 0.05509 C -0.16797 0.03217 -0.17253 0.00694 -0.17253 -0.02083 C -0.17253 -0.10625 -0.12552 -0.17384 -0.06549 -0.17384 C -0.0276 -0.17384 0.00534 -0.10903 0.02435 -0.06366 Z " pathEditMode="relative" rAng="0" ptsTypes="AAAAAAAAA">
                                      <p:cBhvr>
                                        <p:cTn id="6" dur="2000" fill="hold"/>
                                        <p:tgtEl>
                                          <p:spTgt spid="5"/>
                                        </p:tgtEl>
                                        <p:attrNameLst>
                                          <p:attrName>ppt_x</p:attrName>
                                          <p:attrName>ppt_y</p:attrName>
                                        </p:attrNameLst>
                                      </p:cBhvr>
                                      <p:rCtr x="13" y="17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lstStyle/>
          <a:p>
            <a:pPr algn="ctr"/>
            <a:r>
              <a:rPr lang="en-US" dirty="0" smtClean="0">
                <a:solidFill>
                  <a:srgbClr val="FF0000"/>
                </a:solidFill>
              </a:rPr>
              <a:t>Đặt vấn đề</a:t>
            </a:r>
            <a:endParaRPr lang="en-US" dirty="0">
              <a:solidFill>
                <a:srgbClr val="FF0000"/>
              </a:solidFill>
            </a:endParaRPr>
          </a:p>
        </p:txBody>
      </p:sp>
      <p:sp>
        <p:nvSpPr>
          <p:cNvPr id="7" name="Content Placeholder 6"/>
          <p:cNvSpPr>
            <a:spLocks noGrp="1"/>
          </p:cNvSpPr>
          <p:nvPr>
            <p:ph idx="1"/>
          </p:nvPr>
        </p:nvSpPr>
        <p:spPr/>
        <p:txBody>
          <a:bodyPr/>
          <a:lstStyle/>
          <a:p>
            <a:r>
              <a:rPr lang="en-US" dirty="0" smtClean="0"/>
              <a:t>Ở nhà, thỉnh thoảng ta sẽ thấy bóng đèn có lúc sáng hơn có lúc lại tối hơn bình thường. Khi đó mẹ thường nói rằng điện hôm nay mạnh thế hoặc là lại sụt điện rồi. Vậy câu hỏi đặt ra là tại sao bóng đèn lại có lúc sáng lúc tối và điện mạnh hay điện yếu thể hiện điều gì ?</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65938"/>
            <a:ext cx="3206839" cy="2492062"/>
          </a:xfrm>
          <a:prstGeom prst="rect">
            <a:avLst/>
          </a:prstGeom>
        </p:spPr>
      </p:pic>
    </p:spTree>
    <p:extLst>
      <p:ext uri="{BB962C8B-B14F-4D97-AF65-F5344CB8AC3E}">
        <p14:creationId xmlns:p14="http://schemas.microsoft.com/office/powerpoint/2010/main" val="2382595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rgbClr val="FF0000"/>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
        <p:nvSpPr>
          <p:cNvPr id="7" name="Rectangle 6"/>
          <p:cNvSpPr/>
          <p:nvPr/>
        </p:nvSpPr>
        <p:spPr>
          <a:xfrm>
            <a:off x="2116384" y="1690688"/>
            <a:ext cx="7959230" cy="830997"/>
          </a:xfrm>
          <a:prstGeom prst="rect">
            <a:avLst/>
          </a:prstGeom>
        </p:spPr>
        <p:txBody>
          <a:bodyPr wrap="none">
            <a:spAutoFit/>
          </a:bodyPr>
          <a:lstStyle/>
          <a:p>
            <a:r>
              <a:rPr lang="vi-VN" sz="4800" dirty="0" smtClean="0">
                <a:solidFill>
                  <a:srgbClr val="FF0066"/>
                </a:solidFill>
              </a:rPr>
              <a:t>Bài 24: Cường độ dòng điện</a:t>
            </a:r>
            <a:endParaRPr lang="en-US" sz="4800" dirty="0">
              <a:solidFill>
                <a:srgbClr val="FF0066"/>
              </a:solidFill>
            </a:endParaRPr>
          </a:p>
        </p:txBody>
      </p:sp>
    </p:spTree>
    <p:extLst>
      <p:ext uri="{BB962C8B-B14F-4D97-AF65-F5344CB8AC3E}">
        <p14:creationId xmlns:p14="http://schemas.microsoft.com/office/powerpoint/2010/main" val="20380215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889087" cy="1325563"/>
          </a:xfrm>
        </p:spPr>
        <p:txBody>
          <a:bodyPr/>
          <a:lstStyle/>
          <a:p>
            <a:r>
              <a:rPr lang="en-US" dirty="0" smtClean="0">
                <a:solidFill>
                  <a:srgbClr val="FF0000"/>
                </a:solidFill>
              </a:rPr>
              <a:t>I.Cường độ dòng điện</a:t>
            </a:r>
            <a:endParaRPr lang="en-US"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pPr marL="514350" indent="-514350">
              <a:buAutoNum type="arabicPeriod"/>
            </a:pPr>
            <a:r>
              <a:rPr lang="en-US" i="1" u="sng" dirty="0" smtClean="0"/>
              <a:t>Quan sát thí nghiệm của giáo viên</a:t>
            </a:r>
            <a:r>
              <a:rPr lang="en-US" sz="2600" dirty="0" smtClean="0"/>
              <a:t>.      </a:t>
            </a:r>
            <a:r>
              <a:rPr lang="en-US" sz="2600" b="1" dirty="0" smtClean="0">
                <a:solidFill>
                  <a:srgbClr val="002060"/>
                </a:solidFill>
              </a:rPr>
              <a:t>Biến trở</a:t>
            </a:r>
          </a:p>
          <a:p>
            <a:pPr marL="0" indent="0">
              <a:buNone/>
            </a:pPr>
            <a:endParaRPr lang="en-US" dirty="0"/>
          </a:p>
          <a:p>
            <a:pPr marL="514350" indent="-514350">
              <a:buAutoNum type="arabicPeriod"/>
            </a:pPr>
            <a:endParaRPr lang="en-US" dirty="0" smtClean="0"/>
          </a:p>
          <a:p>
            <a:pPr marL="514350" indent="-514350">
              <a:buAutoNum type="arabicPeriod"/>
            </a:pPr>
            <a:endParaRPr lang="en-US" dirty="0"/>
          </a:p>
          <a:p>
            <a:pPr marL="514350" indent="-514350">
              <a:buAutoNum type="arabicPeriod"/>
            </a:pPr>
            <a:endParaRPr lang="en-US" dirty="0" smtClean="0"/>
          </a:p>
          <a:p>
            <a:pPr marL="514350" indent="-514350">
              <a:buAutoNum type="arabicPeriod"/>
            </a:pPr>
            <a:endParaRPr lang="en-US" dirty="0"/>
          </a:p>
          <a:p>
            <a:pPr marL="514350" indent="-514350">
              <a:buAutoNum type="arabicPeriod"/>
            </a:pPr>
            <a:endParaRPr lang="en-US" dirty="0" smtClean="0"/>
          </a:p>
          <a:p>
            <a:pPr marL="0" indent="0">
              <a:buNone/>
            </a:pPr>
            <a:endParaRPr lang="en-US" dirty="0" smtClean="0"/>
          </a:p>
          <a:p>
            <a:pPr marL="0" indent="0">
              <a:buNone/>
            </a:pPr>
            <a:endParaRPr lang="en-US" dirty="0" smtClean="0"/>
          </a:p>
          <a:p>
            <a:pPr marL="0" indent="0">
              <a:buNone/>
            </a:pPr>
            <a:r>
              <a:rPr lang="en-US" dirty="0" smtClean="0"/>
              <a:t>*</a:t>
            </a:r>
            <a:r>
              <a:rPr lang="en-US" i="1" dirty="0" smtClean="0"/>
              <a:t>Nhận xét</a:t>
            </a:r>
            <a:r>
              <a:rPr lang="en-US" dirty="0" smtClean="0"/>
              <a:t>: Với một bóng đèn nhất định,khi đèn càng </a:t>
            </a:r>
            <a:r>
              <a:rPr lang="en-US" dirty="0" smtClean="0">
                <a:solidFill>
                  <a:srgbClr val="FFC000"/>
                </a:solidFill>
              </a:rPr>
              <a:t>sáng</a:t>
            </a:r>
            <a:r>
              <a:rPr lang="en-US" dirty="0" smtClean="0"/>
              <a:t> thì chỉ số của ampe kế càng </a:t>
            </a:r>
            <a:r>
              <a:rPr lang="en-US" dirty="0" smtClean="0">
                <a:solidFill>
                  <a:srgbClr val="FFC000"/>
                </a:solidFill>
              </a:rPr>
              <a:t>lớn</a:t>
            </a:r>
            <a:r>
              <a:rPr lang="en-US" dirty="0" smtClean="0"/>
              <a:t>.</a:t>
            </a:r>
            <a:endParaRPr lang="en-US" dirty="0"/>
          </a:p>
        </p:txBody>
      </p:sp>
      <p:pic>
        <p:nvPicPr>
          <p:cNvPr id="4" name="Picture 3"/>
          <p:cNvPicPr>
            <a:picLocks noChangeAspect="1"/>
          </p:cNvPicPr>
          <p:nvPr/>
        </p:nvPicPr>
        <p:blipFill>
          <a:blip r:embed="rId2"/>
          <a:stretch>
            <a:fillRect/>
          </a:stretch>
        </p:blipFill>
        <p:spPr>
          <a:xfrm>
            <a:off x="2133416" y="2158508"/>
            <a:ext cx="6876429" cy="3350721"/>
          </a:xfrm>
          <a:prstGeom prst="rect">
            <a:avLst/>
          </a:prstGeom>
        </p:spPr>
      </p:pic>
    </p:spTree>
    <p:extLst>
      <p:ext uri="{BB962C8B-B14F-4D97-AF65-F5344CB8AC3E}">
        <p14:creationId xmlns:p14="http://schemas.microsoft.com/office/powerpoint/2010/main" val="1722336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fade">
                                      <p:cBhvr>
                                        <p:cTn id="19" dur="2000"/>
                                        <p:tgtEl>
                                          <p:spTgt spid="3">
                                            <p:txEl>
                                              <p:pRg st="9" end="9"/>
                                            </p:txEl>
                                          </p:spTgt>
                                        </p:tgtEl>
                                      </p:cBhvr>
                                    </p:animEffect>
                                    <p:anim calcmode="lin" valueType="num">
                                      <p:cBhvr>
                                        <p:cTn id="20" dur="2000" fill="hold"/>
                                        <p:tgtEl>
                                          <p:spTgt spid="3">
                                            <p:txEl>
                                              <p:pRg st="9" end="9"/>
                                            </p:txEl>
                                          </p:spTgt>
                                        </p:tgtEl>
                                        <p:attrNameLst>
                                          <p:attrName>ppt_w</p:attrName>
                                        </p:attrNameLst>
                                      </p:cBhvr>
                                      <p:tavLst>
                                        <p:tav tm="0" fmla="#ppt_w*sin(2.5*pi*$)">
                                          <p:val>
                                            <p:fltVal val="0"/>
                                          </p:val>
                                        </p:tav>
                                        <p:tav tm="100000">
                                          <p:val>
                                            <p:fltVal val="1"/>
                                          </p:val>
                                        </p:tav>
                                      </p:tavLst>
                                    </p:anim>
                                    <p:anim calcmode="lin" valueType="num">
                                      <p:cBhvr>
                                        <p:cTn id="21" dur="2000" fill="hold"/>
                                        <p:tgtEl>
                                          <p:spTgt spid="3">
                                            <p:txEl>
                                              <p:pRg st="9" end="9"/>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81824" y="669701"/>
            <a:ext cx="10271975" cy="6188298"/>
          </a:xfrm>
        </p:spPr>
        <p:txBody>
          <a:bodyPr/>
          <a:lstStyle/>
          <a:p>
            <a:r>
              <a:rPr lang="en-US" i="1" u="sng" dirty="0" smtClean="0"/>
              <a:t>2.Cường độ dòng điện</a:t>
            </a:r>
          </a:p>
          <a:p>
            <a:pPr marL="0" indent="0">
              <a:buNone/>
            </a:pPr>
            <a:r>
              <a:rPr lang="en-US" dirty="0" smtClean="0"/>
              <a:t>   a, Số chỉ của ampe kế cho biết mức độ mạnh yếu của dòng điện và là giá trị của </a:t>
            </a:r>
            <a:r>
              <a:rPr lang="en-US" b="1" dirty="0" smtClean="0"/>
              <a:t>cường độ dòng điện</a:t>
            </a:r>
            <a:r>
              <a:rPr lang="en-US" dirty="0" smtClean="0"/>
              <a:t>. Cường độ dòng điện kí hiệu bằng chữ I.</a:t>
            </a:r>
          </a:p>
          <a:p>
            <a:pPr marL="0" indent="0">
              <a:buNone/>
            </a:pPr>
            <a:r>
              <a:rPr lang="en-US" dirty="0" smtClean="0"/>
              <a:t>   b, +, Đơn vị đo cường độ dòng điện là </a:t>
            </a:r>
            <a:r>
              <a:rPr lang="en-US" b="1" dirty="0" smtClean="0"/>
              <a:t>ampe</a:t>
            </a:r>
            <a:r>
              <a:rPr lang="en-US" dirty="0" smtClean="0"/>
              <a:t>, kí hiệu là </a:t>
            </a:r>
            <a:r>
              <a:rPr lang="en-US" b="1" dirty="0" smtClean="0"/>
              <a:t>A</a:t>
            </a:r>
            <a:r>
              <a:rPr lang="en-US" dirty="0" smtClean="0"/>
              <a:t>.</a:t>
            </a:r>
          </a:p>
          <a:p>
            <a:pPr marL="0" indent="0">
              <a:buNone/>
            </a:pPr>
            <a:r>
              <a:rPr lang="en-US" dirty="0"/>
              <a:t> </a:t>
            </a:r>
            <a:r>
              <a:rPr lang="en-US" dirty="0" smtClean="0"/>
              <a:t>      +, Để đo dòng điện có cường độ nhỏ, người ta dùng đơn vị là </a:t>
            </a:r>
            <a:r>
              <a:rPr lang="en-US" b="1" dirty="0" smtClean="0"/>
              <a:t>miliampe</a:t>
            </a:r>
            <a:r>
              <a:rPr lang="en-US" dirty="0" smtClean="0"/>
              <a:t>, kí hiệu là </a:t>
            </a:r>
            <a:r>
              <a:rPr lang="en-US" b="1" dirty="0" smtClean="0"/>
              <a:t>mA.</a:t>
            </a:r>
          </a:p>
          <a:p>
            <a:pPr marL="0" indent="0">
              <a:buNone/>
            </a:pPr>
            <a:r>
              <a:rPr lang="en-US" dirty="0"/>
              <a:t> </a:t>
            </a:r>
            <a:r>
              <a:rPr lang="en-US" dirty="0" smtClean="0"/>
              <a:t>      +, Cách đổi:   1A = 1000 mA</a:t>
            </a:r>
          </a:p>
          <a:p>
            <a:pPr marL="0" indent="0">
              <a:buNone/>
            </a:pPr>
            <a:r>
              <a:rPr lang="en-US" dirty="0"/>
              <a:t> </a:t>
            </a:r>
            <a:r>
              <a:rPr lang="en-US" dirty="0" smtClean="0"/>
              <a:t>                            1mA= 0,001A</a:t>
            </a:r>
            <a:endParaRPr lang="en-US" dirty="0"/>
          </a:p>
        </p:txBody>
      </p:sp>
    </p:spTree>
    <p:extLst>
      <p:ext uri="{BB962C8B-B14F-4D97-AF65-F5344CB8AC3E}">
        <p14:creationId xmlns:p14="http://schemas.microsoft.com/office/powerpoint/2010/main" val="2106857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II. Ampe kế</a:t>
            </a:r>
            <a:endParaRPr lang="en-US" dirty="0">
              <a:solidFill>
                <a:srgbClr val="FF0000"/>
              </a:solidFill>
            </a:endParaRPr>
          </a:p>
        </p:txBody>
      </p:sp>
      <p:sp>
        <p:nvSpPr>
          <p:cNvPr id="3" name="Content Placeholder 2"/>
          <p:cNvSpPr>
            <a:spLocks noGrp="1"/>
          </p:cNvSpPr>
          <p:nvPr>
            <p:ph idx="1"/>
          </p:nvPr>
        </p:nvSpPr>
        <p:spPr/>
        <p:txBody>
          <a:bodyPr/>
          <a:lstStyle/>
          <a:p>
            <a:r>
              <a:rPr lang="en-US" i="1" dirty="0" smtClean="0"/>
              <a:t>Ampe kế là dụng cụ đo cường độ dòng điện.</a:t>
            </a:r>
          </a:p>
          <a:p>
            <a:pPr marL="0" indent="0">
              <a:buNone/>
            </a:pPr>
            <a:endParaRPr lang="en-US" dirty="0"/>
          </a:p>
          <a:p>
            <a:pPr marL="0" indent="0">
              <a:buNone/>
            </a:pPr>
            <a:endParaRPr lang="en-US" dirty="0" smtClean="0"/>
          </a:p>
          <a:p>
            <a:pPr marL="0" indent="0">
              <a:buNone/>
            </a:pPr>
            <a:r>
              <a:rPr lang="en-US" dirty="0" smtClean="0"/>
              <a:t>                  Tìm hiểu ampe kế</a:t>
            </a:r>
          </a:p>
          <a:p>
            <a:pPr marL="0" indent="0">
              <a:buNone/>
            </a:pPr>
            <a:r>
              <a:rPr lang="en-US" dirty="0" smtClean="0"/>
              <a:t>                         Hình 24.2</a:t>
            </a:r>
            <a:endParaRPr lang="en-US" dirty="0"/>
          </a:p>
        </p:txBody>
      </p:sp>
      <p:pic>
        <p:nvPicPr>
          <p:cNvPr id="4" name="Picture 3"/>
          <p:cNvPicPr>
            <a:picLocks noChangeAspect="1"/>
          </p:cNvPicPr>
          <p:nvPr/>
        </p:nvPicPr>
        <p:blipFill>
          <a:blip r:embed="rId2"/>
          <a:stretch>
            <a:fillRect/>
          </a:stretch>
        </p:blipFill>
        <p:spPr>
          <a:xfrm>
            <a:off x="5760163" y="2438006"/>
            <a:ext cx="6431837" cy="4145639"/>
          </a:xfrm>
          <a:prstGeom prst="rect">
            <a:avLst/>
          </a:prstGeom>
        </p:spPr>
      </p:pic>
    </p:spTree>
    <p:extLst>
      <p:ext uri="{BB962C8B-B14F-4D97-AF65-F5344CB8AC3E}">
        <p14:creationId xmlns:p14="http://schemas.microsoft.com/office/powerpoint/2010/main" val="3091645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9564" y="412124"/>
            <a:ext cx="10515600" cy="6445876"/>
          </a:xfrm>
        </p:spPr>
        <p:txBody>
          <a:bodyPr/>
          <a:lstStyle/>
          <a:p>
            <a:pPr marL="0" indent="0">
              <a:buNone/>
            </a:pPr>
            <a:r>
              <a:rPr lang="en-US" dirty="0" smtClean="0">
                <a:solidFill>
                  <a:srgbClr val="FF0000"/>
                </a:solidFill>
              </a:rPr>
              <a:t>C1: a,</a:t>
            </a:r>
            <a:r>
              <a:rPr lang="en-US" dirty="0" smtClean="0"/>
              <a:t> Hãy ghi giới hạn đo (GHĐ) và độ chia nhỏ nhất (ĐCNH) của ampe kế ở hình 24.2a và hình 24.2b vào bảng 1.</a:t>
            </a:r>
          </a:p>
          <a:p>
            <a:pPr marL="0" indent="0">
              <a:buNone/>
            </a:pPr>
            <a:endParaRPr lang="en-US" dirty="0" smtClean="0">
              <a:solidFill>
                <a:srgbClr val="FF0000"/>
              </a:solidFill>
            </a:endParaRPr>
          </a:p>
          <a:p>
            <a:pPr marL="0" indent="0">
              <a:buNone/>
            </a:pPr>
            <a:endParaRPr lang="en-US" dirty="0" smtClean="0">
              <a:solidFill>
                <a:srgbClr val="FF0000"/>
              </a:solidFill>
            </a:endParaRPr>
          </a:p>
          <a:p>
            <a:pPr marL="0" indent="0">
              <a:buNone/>
            </a:pPr>
            <a:r>
              <a:rPr lang="en-US" dirty="0" smtClean="0">
                <a:solidFill>
                  <a:srgbClr val="FF0000"/>
                </a:solidFill>
              </a:rPr>
              <a:t>          </a:t>
            </a:r>
            <a:endParaRPr lang="en-US" dirty="0">
              <a:solidFill>
                <a:srgbClr val="FF0000"/>
              </a:solidFill>
            </a:endParaRPr>
          </a:p>
          <a:p>
            <a:pPr marL="0" indent="0">
              <a:buNone/>
            </a:pPr>
            <a:endParaRPr lang="en-US" dirty="0">
              <a:solidFill>
                <a:srgbClr val="FF0000"/>
              </a:solidFill>
            </a:endParaRPr>
          </a:p>
        </p:txBody>
      </p:sp>
      <p:pic>
        <p:nvPicPr>
          <p:cNvPr id="27" name="Picture 26"/>
          <p:cNvPicPr>
            <a:picLocks noChangeAspect="1"/>
          </p:cNvPicPr>
          <p:nvPr/>
        </p:nvPicPr>
        <p:blipFill>
          <a:blip r:embed="rId2"/>
          <a:stretch>
            <a:fillRect/>
          </a:stretch>
        </p:blipFill>
        <p:spPr>
          <a:xfrm>
            <a:off x="949625" y="2799913"/>
            <a:ext cx="4419983" cy="1902117"/>
          </a:xfrm>
          <a:prstGeom prst="rect">
            <a:avLst/>
          </a:prstGeom>
        </p:spPr>
      </p:pic>
      <p:pic>
        <p:nvPicPr>
          <p:cNvPr id="28" name="Picture 27"/>
          <p:cNvPicPr>
            <a:picLocks noChangeAspect="1"/>
          </p:cNvPicPr>
          <p:nvPr/>
        </p:nvPicPr>
        <p:blipFill>
          <a:blip r:embed="rId3"/>
          <a:stretch>
            <a:fillRect/>
          </a:stretch>
        </p:blipFill>
        <p:spPr>
          <a:xfrm>
            <a:off x="2570386" y="3430903"/>
            <a:ext cx="1487553" cy="640135"/>
          </a:xfrm>
          <a:prstGeom prst="rect">
            <a:avLst/>
          </a:prstGeom>
        </p:spPr>
      </p:pic>
      <p:pic>
        <p:nvPicPr>
          <p:cNvPr id="30" name="Picture 29"/>
          <p:cNvPicPr>
            <a:picLocks noChangeAspect="1"/>
          </p:cNvPicPr>
          <p:nvPr/>
        </p:nvPicPr>
        <p:blipFill>
          <a:blip r:embed="rId4"/>
          <a:stretch>
            <a:fillRect/>
          </a:stretch>
        </p:blipFill>
        <p:spPr>
          <a:xfrm>
            <a:off x="4057939" y="3474662"/>
            <a:ext cx="1481456" cy="640135"/>
          </a:xfrm>
          <a:prstGeom prst="rect">
            <a:avLst/>
          </a:prstGeom>
        </p:spPr>
      </p:pic>
      <p:pic>
        <p:nvPicPr>
          <p:cNvPr id="31" name="Picture 30"/>
          <p:cNvPicPr>
            <a:picLocks noChangeAspect="1"/>
          </p:cNvPicPr>
          <p:nvPr/>
        </p:nvPicPr>
        <p:blipFill>
          <a:blip r:embed="rId5"/>
          <a:stretch>
            <a:fillRect/>
          </a:stretch>
        </p:blipFill>
        <p:spPr>
          <a:xfrm>
            <a:off x="2716246" y="4057324"/>
            <a:ext cx="951058" cy="640135"/>
          </a:xfrm>
          <a:prstGeom prst="rect">
            <a:avLst/>
          </a:prstGeom>
        </p:spPr>
      </p:pic>
      <p:pic>
        <p:nvPicPr>
          <p:cNvPr id="32" name="Picture 31"/>
          <p:cNvPicPr>
            <a:picLocks noChangeAspect="1"/>
          </p:cNvPicPr>
          <p:nvPr/>
        </p:nvPicPr>
        <p:blipFill>
          <a:blip r:embed="rId6"/>
          <a:stretch>
            <a:fillRect/>
          </a:stretch>
        </p:blipFill>
        <p:spPr>
          <a:xfrm>
            <a:off x="4174230" y="4035444"/>
            <a:ext cx="1079086" cy="640135"/>
          </a:xfrm>
          <a:prstGeom prst="rect">
            <a:avLst/>
          </a:prstGeom>
        </p:spPr>
      </p:pic>
      <p:pic>
        <p:nvPicPr>
          <p:cNvPr id="33" name="Picture 32"/>
          <p:cNvPicPr>
            <a:picLocks noChangeAspect="1"/>
          </p:cNvPicPr>
          <p:nvPr/>
        </p:nvPicPr>
        <p:blipFill>
          <a:blip r:embed="rId7"/>
          <a:stretch>
            <a:fillRect/>
          </a:stretch>
        </p:blipFill>
        <p:spPr>
          <a:xfrm>
            <a:off x="5734479" y="2041977"/>
            <a:ext cx="6431837" cy="4145639"/>
          </a:xfrm>
          <a:prstGeom prst="rect">
            <a:avLst/>
          </a:prstGeom>
        </p:spPr>
      </p:pic>
    </p:spTree>
    <p:extLst>
      <p:ext uri="{BB962C8B-B14F-4D97-AF65-F5344CB8AC3E}">
        <p14:creationId xmlns:p14="http://schemas.microsoft.com/office/powerpoint/2010/main" val="397702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60608"/>
            <a:ext cx="10515600" cy="6497392"/>
          </a:xfrm>
        </p:spPr>
        <p:txBody>
          <a:bodyPr/>
          <a:lstStyle/>
          <a:p>
            <a:r>
              <a:rPr lang="en-US" dirty="0" smtClean="0">
                <a:solidFill>
                  <a:srgbClr val="FF0000"/>
                </a:solidFill>
              </a:rPr>
              <a:t>b, </a:t>
            </a:r>
            <a:r>
              <a:rPr lang="en-US" dirty="0" smtClean="0"/>
              <a:t>Hãy cho biết ampe kế nào trong hình 24.2 dùng kim chỉ thị và ampe kế nào hiện số. </a:t>
            </a:r>
            <a:endParaRPr lang="en-US" dirty="0">
              <a:solidFill>
                <a:srgbClr val="FF0000"/>
              </a:solidFill>
            </a:endParaRPr>
          </a:p>
        </p:txBody>
      </p:sp>
      <p:pic>
        <p:nvPicPr>
          <p:cNvPr id="4" name="Picture 3"/>
          <p:cNvPicPr>
            <a:picLocks noChangeAspect="1"/>
          </p:cNvPicPr>
          <p:nvPr/>
        </p:nvPicPr>
        <p:blipFill>
          <a:blip r:embed="rId2"/>
          <a:stretch>
            <a:fillRect/>
          </a:stretch>
        </p:blipFill>
        <p:spPr>
          <a:xfrm>
            <a:off x="6954380" y="1304662"/>
            <a:ext cx="4877223" cy="5175953"/>
          </a:xfrm>
          <a:prstGeom prst="rect">
            <a:avLst/>
          </a:prstGeom>
        </p:spPr>
      </p:pic>
      <p:pic>
        <p:nvPicPr>
          <p:cNvPr id="5" name="Picture 4"/>
          <p:cNvPicPr>
            <a:picLocks noChangeAspect="1"/>
          </p:cNvPicPr>
          <p:nvPr/>
        </p:nvPicPr>
        <p:blipFill>
          <a:blip r:embed="rId3"/>
          <a:stretch>
            <a:fillRect/>
          </a:stretch>
        </p:blipFill>
        <p:spPr>
          <a:xfrm>
            <a:off x="2353731" y="4850323"/>
            <a:ext cx="2255716" cy="737680"/>
          </a:xfrm>
          <a:prstGeom prst="rect">
            <a:avLst/>
          </a:prstGeom>
        </p:spPr>
      </p:pic>
      <p:pic>
        <p:nvPicPr>
          <p:cNvPr id="6" name="Picture 5"/>
          <p:cNvPicPr>
            <a:picLocks noChangeAspect="1"/>
          </p:cNvPicPr>
          <p:nvPr/>
        </p:nvPicPr>
        <p:blipFill>
          <a:blip r:embed="rId4"/>
          <a:stretch>
            <a:fillRect/>
          </a:stretch>
        </p:blipFill>
        <p:spPr>
          <a:xfrm>
            <a:off x="3024350" y="5688066"/>
            <a:ext cx="1585097" cy="792549"/>
          </a:xfrm>
          <a:prstGeom prst="rect">
            <a:avLst/>
          </a:prstGeom>
        </p:spPr>
      </p:pic>
      <p:cxnSp>
        <p:nvCxnSpPr>
          <p:cNvPr id="8" name="Straight Arrow Connector 7"/>
          <p:cNvCxnSpPr/>
          <p:nvPr/>
        </p:nvCxnSpPr>
        <p:spPr>
          <a:xfrm flipH="1">
            <a:off x="3816898" y="2655763"/>
            <a:ext cx="4297680" cy="21945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303920" y="5116384"/>
            <a:ext cx="2955988" cy="664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443211" y="2330823"/>
            <a:ext cx="5694843" cy="33572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02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2000"/>
                                        <p:tgtEl>
                                          <p:spTgt spid="16"/>
                                        </p:tgtEl>
                                      </p:cBhvr>
                                    </p:animEffect>
                                    <p:anim calcmode="lin" valueType="num">
                                      <p:cBhvr>
                                        <p:cTn id="42" dur="2000" fill="hold"/>
                                        <p:tgtEl>
                                          <p:spTgt spid="16"/>
                                        </p:tgtEl>
                                        <p:attrNameLst>
                                          <p:attrName>ppt_w</p:attrName>
                                        </p:attrNameLst>
                                      </p:cBhvr>
                                      <p:tavLst>
                                        <p:tav tm="0" fmla="#ppt_w*sin(2.5*pi*$)">
                                          <p:val>
                                            <p:fltVal val="0"/>
                                          </p:val>
                                        </p:tav>
                                        <p:tav tm="100000">
                                          <p:val>
                                            <p:fltVal val="1"/>
                                          </p:val>
                                        </p:tav>
                                      </p:tavLst>
                                    </p:anim>
                                    <p:anim calcmode="lin" valueType="num">
                                      <p:cBhvr>
                                        <p:cTn id="43"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TotalTime>
  <Words>757</Words>
  <Application>Microsoft Office PowerPoint</Application>
  <PresentationFormat>Widescreen</PresentationFormat>
  <Paragraphs>94</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PowerPoint Presentation</vt:lpstr>
      <vt:lpstr>Kiểm tra bài cũ</vt:lpstr>
      <vt:lpstr>Đặt vấn đề</vt:lpstr>
      <vt:lpstr>PowerPoint Presentation</vt:lpstr>
      <vt:lpstr>I.Cường độ dòng điện</vt:lpstr>
      <vt:lpstr>PowerPoint Presentation</vt:lpstr>
      <vt:lpstr>II. Ampe kế</vt:lpstr>
      <vt:lpstr>PowerPoint Presentation</vt:lpstr>
      <vt:lpstr>PowerPoint Presentation</vt:lpstr>
      <vt:lpstr>PowerPoint Presentation</vt:lpstr>
      <vt:lpstr>PowerPoint Presentation</vt:lpstr>
      <vt:lpstr>PowerPoint Presentation</vt:lpstr>
      <vt:lpstr>III. Đo cường độ dòng điện</vt:lpstr>
      <vt:lpstr>PowerPoint Presentation</vt:lpstr>
      <vt:lpstr>PowerPoint Presentation</vt:lpstr>
      <vt:lpstr>PowerPoint Presentation</vt:lpstr>
      <vt:lpstr>PowerPoint Presentation</vt:lpstr>
      <vt:lpstr>IV. Vận dụng</vt:lpstr>
      <vt:lpstr>PowerPoint Presentation</vt:lpstr>
      <vt:lpstr>PowerPoint Presentation</vt:lpstr>
      <vt:lpstr>Hướng dẫn học ở nhà</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Kiểm tra bài cũ</dc:title>
  <dc:creator>Linh Nguyễn Diệu</dc:creator>
  <cp:lastModifiedBy>Linh Nguyễn Diệu</cp:lastModifiedBy>
  <cp:revision>59</cp:revision>
  <dcterms:created xsi:type="dcterms:W3CDTF">2017-09-07T12:09:01Z</dcterms:created>
  <dcterms:modified xsi:type="dcterms:W3CDTF">2017-09-08T02:34:06Z</dcterms:modified>
</cp:coreProperties>
</file>